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7" r:id="rId2"/>
    <p:sldId id="256" r:id="rId3"/>
    <p:sldId id="257" r:id="rId4"/>
    <p:sldId id="295" r:id="rId5"/>
    <p:sldId id="302" r:id="rId6"/>
    <p:sldId id="303" r:id="rId7"/>
    <p:sldId id="304" r:id="rId8"/>
    <p:sldId id="305" r:id="rId9"/>
    <p:sldId id="306" r:id="rId10"/>
    <p:sldId id="307" r:id="rId11"/>
    <p:sldId id="263" r:id="rId12"/>
    <p:sldId id="285" r:id="rId13"/>
    <p:sldId id="281" r:id="rId14"/>
    <p:sldId id="282" r:id="rId15"/>
    <p:sldId id="266" r:id="rId16"/>
    <p:sldId id="286" r:id="rId17"/>
    <p:sldId id="267" r:id="rId18"/>
    <p:sldId id="289" r:id="rId19"/>
    <p:sldId id="290" r:id="rId20"/>
    <p:sldId id="291" r:id="rId21"/>
    <p:sldId id="292" r:id="rId22"/>
    <p:sldId id="269" r:id="rId23"/>
    <p:sldId id="308" r:id="rId24"/>
    <p:sldId id="309" r:id="rId25"/>
    <p:sldId id="258" r:id="rId26"/>
    <p:sldId id="294" r:id="rId27"/>
    <p:sldId id="293" r:id="rId28"/>
    <p:sldId id="297" r:id="rId29"/>
    <p:sldId id="298" r:id="rId30"/>
    <p:sldId id="299" r:id="rId31"/>
    <p:sldId id="300" r:id="rId32"/>
    <p:sldId id="30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ttle Anonymous" initials="BA" lastIdx="1" clrIdx="0">
    <p:extLst>
      <p:ext uri="{19B8F6BF-5375-455C-9EA6-DF929625EA0E}">
        <p15:presenceInfo xmlns:p15="http://schemas.microsoft.com/office/powerpoint/2012/main" userId="f22ab9b0b4776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001"/>
    <a:srgbClr val="68A3EA"/>
    <a:srgbClr val="FEB344"/>
    <a:srgbClr val="FFE653"/>
    <a:srgbClr val="CC9700"/>
    <a:srgbClr val="FFD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32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2F84C7-FE64-457E-B612-FE4F3B9F489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E1CE08-408C-47B8-B26C-6DB63AFF0414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- CRT 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là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màn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hình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hiển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thị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máy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tính</a:t>
          </a:r>
          <a:endParaRPr lang="en-US" dirty="0">
            <a:solidFill>
              <a:schemeClr val="tx1"/>
            </a:solidFill>
            <a:latin typeface="+mn-lt"/>
          </a:endParaRPr>
        </a:p>
      </dgm:t>
    </dgm:pt>
    <dgm:pt modelId="{2D31E428-E714-46B1-86F9-B78C2AA16F64}" type="parTrans" cxnId="{A3AD4610-A932-45DE-9EBD-98A98E702468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0D23D90-E7D2-4661-B29D-238705C5986D}" type="sibTrans" cxnId="{A3AD4610-A932-45DE-9EBD-98A98E702468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C046236-0EF0-43D4-8BD4-523FE3035F22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-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Hoạt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động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của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 CRT 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phụ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thuộc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vào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sự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di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chuyển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của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chùm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electron</a:t>
          </a:r>
          <a:endParaRPr lang="en-US" dirty="0">
            <a:solidFill>
              <a:schemeClr val="tx1"/>
            </a:solidFill>
            <a:latin typeface="+mn-lt"/>
          </a:endParaRPr>
        </a:p>
      </dgm:t>
    </dgm:pt>
    <dgm:pt modelId="{4887615F-C3A2-46B3-974E-58905B75D39C}" type="parTrans" cxnId="{C7BD5453-AA6B-4203-9633-81779C72030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F214138-E631-461E-BF2E-F5D44EBC86FA}" type="sibTrans" cxnId="{C7BD5453-AA6B-4203-9633-81779C72030C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515291C-C6D8-4DDA-B332-4C02D8155FC1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-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Nguồn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cung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c</a:t>
          </a:r>
          <a:r>
            <a:rPr lang="vi-VN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ấp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của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chùm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electron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là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súng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bắn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vi-V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điện tử</a:t>
          </a:r>
          <a:endParaRPr lang="en-US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5E01049-6A04-4C4C-B78D-F18B3A348B35}" type="parTrans" cxnId="{3356513A-285C-413C-982D-11E152BFCA3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E2D242F-FFDD-49C6-812E-564646AE78A2}" type="sibTrans" cxnId="{3356513A-285C-413C-982D-11E152BFCA3F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076DA73-276F-4679-8F61-DA38F9382C43}">
      <dgm:prSet/>
      <dgm:spPr>
        <a:solidFill>
          <a:srgbClr val="FFD44B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- CRT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có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màn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hình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huỳnh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quang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để</a:t>
          </a:r>
          <a:r>
            <a:rPr lang="en-US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hiển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thị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tín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hiệu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đầu</a:t>
          </a:r>
          <a:r>
            <a:rPr lang="en-US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ra</a:t>
          </a:r>
          <a:endParaRPr lang="en-US" dirty="0">
            <a:solidFill>
              <a:schemeClr val="tx1"/>
            </a:solidFill>
            <a:latin typeface="+mn-lt"/>
          </a:endParaRPr>
        </a:p>
      </dgm:t>
    </dgm:pt>
    <dgm:pt modelId="{DE3A5764-A55D-4EA2-A22C-0AAD7134CEA7}" type="parTrans" cxnId="{D79A6D4F-A921-4BB0-B7E7-23D6BA1C576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C77865C6-A039-47D4-A21D-B9E6A492663D}" type="sibTrans" cxnId="{D79A6D4F-A921-4BB0-B7E7-23D6BA1C5767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C2E525C-A25A-4AA8-BD0B-F485D808BC93}" type="pres">
      <dgm:prSet presAssocID="{B42F84C7-FE64-457E-B612-FE4F3B9F4891}" presName="Name0" presStyleCnt="0">
        <dgm:presLayoutVars>
          <dgm:chMax val="7"/>
          <dgm:chPref val="7"/>
          <dgm:dir/>
        </dgm:presLayoutVars>
      </dgm:prSet>
      <dgm:spPr/>
    </dgm:pt>
    <dgm:pt modelId="{E6FD81A6-DC84-49C3-9533-F4E8613C1036}" type="pres">
      <dgm:prSet presAssocID="{B42F84C7-FE64-457E-B612-FE4F3B9F4891}" presName="Name1" presStyleCnt="0"/>
      <dgm:spPr/>
    </dgm:pt>
    <dgm:pt modelId="{1C1B6F63-6CCE-4D27-B306-C7BDBD64A71F}" type="pres">
      <dgm:prSet presAssocID="{B42F84C7-FE64-457E-B612-FE4F3B9F4891}" presName="cycle" presStyleCnt="0"/>
      <dgm:spPr/>
    </dgm:pt>
    <dgm:pt modelId="{5CAEBE65-BA8A-4E3D-A7A6-BA69373EC630}" type="pres">
      <dgm:prSet presAssocID="{B42F84C7-FE64-457E-B612-FE4F3B9F4891}" presName="srcNode" presStyleLbl="node1" presStyleIdx="0" presStyleCnt="4"/>
      <dgm:spPr/>
    </dgm:pt>
    <dgm:pt modelId="{459C2F88-0251-4F71-BF17-D05128438AA4}" type="pres">
      <dgm:prSet presAssocID="{B42F84C7-FE64-457E-B612-FE4F3B9F4891}" presName="conn" presStyleLbl="parChTrans1D2" presStyleIdx="0" presStyleCnt="1"/>
      <dgm:spPr/>
    </dgm:pt>
    <dgm:pt modelId="{C5159596-D5A0-406A-9EF5-82E1AB43F9CC}" type="pres">
      <dgm:prSet presAssocID="{B42F84C7-FE64-457E-B612-FE4F3B9F4891}" presName="extraNode" presStyleLbl="node1" presStyleIdx="0" presStyleCnt="4"/>
      <dgm:spPr/>
    </dgm:pt>
    <dgm:pt modelId="{5D80BE4F-7624-42D6-804A-45220E208551}" type="pres">
      <dgm:prSet presAssocID="{B42F84C7-FE64-457E-B612-FE4F3B9F4891}" presName="dstNode" presStyleLbl="node1" presStyleIdx="0" presStyleCnt="4"/>
      <dgm:spPr/>
    </dgm:pt>
    <dgm:pt modelId="{DC4CA0E3-5212-48AE-8174-9348C0D13E51}" type="pres">
      <dgm:prSet presAssocID="{6DE1CE08-408C-47B8-B26C-6DB63AFF0414}" presName="text_1" presStyleLbl="node1" presStyleIdx="0" presStyleCnt="4" custScaleX="94153">
        <dgm:presLayoutVars>
          <dgm:bulletEnabled val="1"/>
        </dgm:presLayoutVars>
      </dgm:prSet>
      <dgm:spPr/>
    </dgm:pt>
    <dgm:pt modelId="{B09B3035-56D8-4010-85B4-12052929C6A1}" type="pres">
      <dgm:prSet presAssocID="{6DE1CE08-408C-47B8-B26C-6DB63AFF0414}" presName="accent_1" presStyleCnt="0"/>
      <dgm:spPr/>
    </dgm:pt>
    <dgm:pt modelId="{157911DA-0CED-4807-A545-9AAECEEC5149}" type="pres">
      <dgm:prSet presAssocID="{6DE1CE08-408C-47B8-B26C-6DB63AFF0414}" presName="accentRepeatNode" presStyleLbl="solidFgAcc1" presStyleIdx="0" presStyleCnt="4"/>
      <dgm:spPr/>
    </dgm:pt>
    <dgm:pt modelId="{3613889B-9FD0-4466-92B3-0FA59E0C0E9E}" type="pres">
      <dgm:prSet presAssocID="{DC046236-0EF0-43D4-8BD4-523FE3035F22}" presName="text_2" presStyleLbl="node1" presStyleIdx="1" presStyleCnt="4" custScaleX="93752">
        <dgm:presLayoutVars>
          <dgm:bulletEnabled val="1"/>
        </dgm:presLayoutVars>
      </dgm:prSet>
      <dgm:spPr/>
    </dgm:pt>
    <dgm:pt modelId="{14A13316-CDA2-4044-8533-570F89FE7176}" type="pres">
      <dgm:prSet presAssocID="{DC046236-0EF0-43D4-8BD4-523FE3035F22}" presName="accent_2" presStyleCnt="0"/>
      <dgm:spPr/>
    </dgm:pt>
    <dgm:pt modelId="{A4A3BDDF-36E6-497E-A09C-39D373271D17}" type="pres">
      <dgm:prSet presAssocID="{DC046236-0EF0-43D4-8BD4-523FE3035F22}" presName="accentRepeatNode" presStyleLbl="solidFgAcc1" presStyleIdx="1" presStyleCnt="4"/>
      <dgm:spPr/>
    </dgm:pt>
    <dgm:pt modelId="{AC6FFD80-6E9D-4229-9474-FC01890A695B}" type="pres">
      <dgm:prSet presAssocID="{9515291C-C6D8-4DDA-B332-4C02D8155FC1}" presName="text_3" presStyleLbl="node1" presStyleIdx="2" presStyleCnt="4" custScaleX="93406">
        <dgm:presLayoutVars>
          <dgm:bulletEnabled val="1"/>
        </dgm:presLayoutVars>
      </dgm:prSet>
      <dgm:spPr/>
    </dgm:pt>
    <dgm:pt modelId="{1DE78B6A-EADC-4F77-B508-D472B28C4E8C}" type="pres">
      <dgm:prSet presAssocID="{9515291C-C6D8-4DDA-B332-4C02D8155FC1}" presName="accent_3" presStyleCnt="0"/>
      <dgm:spPr/>
    </dgm:pt>
    <dgm:pt modelId="{F8309BC1-5D92-4CBA-BE2D-66682ECC0282}" type="pres">
      <dgm:prSet presAssocID="{9515291C-C6D8-4DDA-B332-4C02D8155FC1}" presName="accentRepeatNode" presStyleLbl="solidFgAcc1" presStyleIdx="2" presStyleCnt="4"/>
      <dgm:spPr/>
    </dgm:pt>
    <dgm:pt modelId="{DD323E42-1BA2-4604-85F6-2CB22FE280DF}" type="pres">
      <dgm:prSet presAssocID="{D076DA73-276F-4679-8F61-DA38F9382C43}" presName="text_4" presStyleLbl="node1" presStyleIdx="3" presStyleCnt="4" custScaleX="93183">
        <dgm:presLayoutVars>
          <dgm:bulletEnabled val="1"/>
        </dgm:presLayoutVars>
      </dgm:prSet>
      <dgm:spPr/>
    </dgm:pt>
    <dgm:pt modelId="{A594B93D-2418-401D-8DCC-BDA4467F3BCB}" type="pres">
      <dgm:prSet presAssocID="{D076DA73-276F-4679-8F61-DA38F9382C43}" presName="accent_4" presStyleCnt="0"/>
      <dgm:spPr/>
    </dgm:pt>
    <dgm:pt modelId="{1CA5B50E-36CF-47E9-BB48-C0E5AD8818CE}" type="pres">
      <dgm:prSet presAssocID="{D076DA73-276F-4679-8F61-DA38F9382C43}" presName="accentRepeatNode" presStyleLbl="solidFgAcc1" presStyleIdx="3" presStyleCnt="4"/>
      <dgm:spPr/>
    </dgm:pt>
  </dgm:ptLst>
  <dgm:cxnLst>
    <dgm:cxn modelId="{A3AD4610-A932-45DE-9EBD-98A98E702468}" srcId="{B42F84C7-FE64-457E-B612-FE4F3B9F4891}" destId="{6DE1CE08-408C-47B8-B26C-6DB63AFF0414}" srcOrd="0" destOrd="0" parTransId="{2D31E428-E714-46B1-86F9-B78C2AA16F64}" sibTransId="{D0D23D90-E7D2-4661-B29D-238705C5986D}"/>
    <dgm:cxn modelId="{21D4252C-6EB5-4841-9DB9-7E34E153900A}" type="presOf" srcId="{6DE1CE08-408C-47B8-B26C-6DB63AFF0414}" destId="{DC4CA0E3-5212-48AE-8174-9348C0D13E51}" srcOrd="0" destOrd="0" presId="urn:microsoft.com/office/officeart/2008/layout/VerticalCurvedList"/>
    <dgm:cxn modelId="{3356513A-285C-413C-982D-11E152BFCA3F}" srcId="{B42F84C7-FE64-457E-B612-FE4F3B9F4891}" destId="{9515291C-C6D8-4DDA-B332-4C02D8155FC1}" srcOrd="2" destOrd="0" parTransId="{F5E01049-6A04-4C4C-B78D-F18B3A348B35}" sibTransId="{CE2D242F-FFDD-49C6-812E-564646AE78A2}"/>
    <dgm:cxn modelId="{D79A6D4F-A921-4BB0-B7E7-23D6BA1C5767}" srcId="{B42F84C7-FE64-457E-B612-FE4F3B9F4891}" destId="{D076DA73-276F-4679-8F61-DA38F9382C43}" srcOrd="3" destOrd="0" parTransId="{DE3A5764-A55D-4EA2-A22C-0AAD7134CEA7}" sibTransId="{C77865C6-A039-47D4-A21D-B9E6A492663D}"/>
    <dgm:cxn modelId="{6D8BA94F-0043-4B95-9D19-B51A12DBEDB0}" type="presOf" srcId="{D076DA73-276F-4679-8F61-DA38F9382C43}" destId="{DD323E42-1BA2-4604-85F6-2CB22FE280DF}" srcOrd="0" destOrd="0" presId="urn:microsoft.com/office/officeart/2008/layout/VerticalCurvedList"/>
    <dgm:cxn modelId="{D7B4E270-F95C-4F1A-BA35-85E35B7C7826}" type="presOf" srcId="{DC046236-0EF0-43D4-8BD4-523FE3035F22}" destId="{3613889B-9FD0-4466-92B3-0FA59E0C0E9E}" srcOrd="0" destOrd="0" presId="urn:microsoft.com/office/officeart/2008/layout/VerticalCurvedList"/>
    <dgm:cxn modelId="{C7BD5453-AA6B-4203-9633-81779C72030C}" srcId="{B42F84C7-FE64-457E-B612-FE4F3B9F4891}" destId="{DC046236-0EF0-43D4-8BD4-523FE3035F22}" srcOrd="1" destOrd="0" parTransId="{4887615F-C3A2-46B3-974E-58905B75D39C}" sibTransId="{FF214138-E631-461E-BF2E-F5D44EBC86FA}"/>
    <dgm:cxn modelId="{72A7B08C-8A42-467B-ADAE-3B7E4614069E}" type="presOf" srcId="{D0D23D90-E7D2-4661-B29D-238705C5986D}" destId="{459C2F88-0251-4F71-BF17-D05128438AA4}" srcOrd="0" destOrd="0" presId="urn:microsoft.com/office/officeart/2008/layout/VerticalCurvedList"/>
    <dgm:cxn modelId="{8579E6AD-B699-45DB-B302-3D04EED91F54}" type="presOf" srcId="{9515291C-C6D8-4DDA-B332-4C02D8155FC1}" destId="{AC6FFD80-6E9D-4229-9474-FC01890A695B}" srcOrd="0" destOrd="0" presId="urn:microsoft.com/office/officeart/2008/layout/VerticalCurvedList"/>
    <dgm:cxn modelId="{2432C5D0-F37F-4810-9E52-67A1C7E36FEE}" type="presOf" srcId="{B42F84C7-FE64-457E-B612-FE4F3B9F4891}" destId="{FC2E525C-A25A-4AA8-BD0B-F485D808BC93}" srcOrd="0" destOrd="0" presId="urn:microsoft.com/office/officeart/2008/layout/VerticalCurvedList"/>
    <dgm:cxn modelId="{7E3DA8D8-2FC4-4888-8000-9933531B1A4B}" type="presParOf" srcId="{FC2E525C-A25A-4AA8-BD0B-F485D808BC93}" destId="{E6FD81A6-DC84-49C3-9533-F4E8613C1036}" srcOrd="0" destOrd="0" presId="urn:microsoft.com/office/officeart/2008/layout/VerticalCurvedList"/>
    <dgm:cxn modelId="{36CBE85D-C566-4D16-86AE-8606C0C17311}" type="presParOf" srcId="{E6FD81A6-DC84-49C3-9533-F4E8613C1036}" destId="{1C1B6F63-6CCE-4D27-B306-C7BDBD64A71F}" srcOrd="0" destOrd="0" presId="urn:microsoft.com/office/officeart/2008/layout/VerticalCurvedList"/>
    <dgm:cxn modelId="{58799B9C-3B7C-49AE-AED9-654BF861EFA1}" type="presParOf" srcId="{1C1B6F63-6CCE-4D27-B306-C7BDBD64A71F}" destId="{5CAEBE65-BA8A-4E3D-A7A6-BA69373EC630}" srcOrd="0" destOrd="0" presId="urn:microsoft.com/office/officeart/2008/layout/VerticalCurvedList"/>
    <dgm:cxn modelId="{24E0265D-382F-4D37-92EA-5BCBCE483784}" type="presParOf" srcId="{1C1B6F63-6CCE-4D27-B306-C7BDBD64A71F}" destId="{459C2F88-0251-4F71-BF17-D05128438AA4}" srcOrd="1" destOrd="0" presId="urn:microsoft.com/office/officeart/2008/layout/VerticalCurvedList"/>
    <dgm:cxn modelId="{080CF98A-D400-4FF1-B284-6838C3DB7D6C}" type="presParOf" srcId="{1C1B6F63-6CCE-4D27-B306-C7BDBD64A71F}" destId="{C5159596-D5A0-406A-9EF5-82E1AB43F9CC}" srcOrd="2" destOrd="0" presId="urn:microsoft.com/office/officeart/2008/layout/VerticalCurvedList"/>
    <dgm:cxn modelId="{79EA0473-D0DC-4882-8F4E-168C9BEB31CC}" type="presParOf" srcId="{1C1B6F63-6CCE-4D27-B306-C7BDBD64A71F}" destId="{5D80BE4F-7624-42D6-804A-45220E208551}" srcOrd="3" destOrd="0" presId="urn:microsoft.com/office/officeart/2008/layout/VerticalCurvedList"/>
    <dgm:cxn modelId="{4211BD99-AA4E-4811-9989-4111300D132E}" type="presParOf" srcId="{E6FD81A6-DC84-49C3-9533-F4E8613C1036}" destId="{DC4CA0E3-5212-48AE-8174-9348C0D13E51}" srcOrd="1" destOrd="0" presId="urn:microsoft.com/office/officeart/2008/layout/VerticalCurvedList"/>
    <dgm:cxn modelId="{B1C0F2D5-EC54-45FC-B09C-81FDC76F9970}" type="presParOf" srcId="{E6FD81A6-DC84-49C3-9533-F4E8613C1036}" destId="{B09B3035-56D8-4010-85B4-12052929C6A1}" srcOrd="2" destOrd="0" presId="urn:microsoft.com/office/officeart/2008/layout/VerticalCurvedList"/>
    <dgm:cxn modelId="{0BC3FDC5-3891-47E1-8A53-1C1CCDE5218E}" type="presParOf" srcId="{B09B3035-56D8-4010-85B4-12052929C6A1}" destId="{157911DA-0CED-4807-A545-9AAECEEC5149}" srcOrd="0" destOrd="0" presId="urn:microsoft.com/office/officeart/2008/layout/VerticalCurvedList"/>
    <dgm:cxn modelId="{5A2FA2FC-DFDE-4151-962E-25FF39EDA8B4}" type="presParOf" srcId="{E6FD81A6-DC84-49C3-9533-F4E8613C1036}" destId="{3613889B-9FD0-4466-92B3-0FA59E0C0E9E}" srcOrd="3" destOrd="0" presId="urn:microsoft.com/office/officeart/2008/layout/VerticalCurvedList"/>
    <dgm:cxn modelId="{84BC3D4D-60B6-48FA-95F9-532BFA86C95C}" type="presParOf" srcId="{E6FD81A6-DC84-49C3-9533-F4E8613C1036}" destId="{14A13316-CDA2-4044-8533-570F89FE7176}" srcOrd="4" destOrd="0" presId="urn:microsoft.com/office/officeart/2008/layout/VerticalCurvedList"/>
    <dgm:cxn modelId="{9230277A-3004-4ED6-A828-50FF4F6E69C2}" type="presParOf" srcId="{14A13316-CDA2-4044-8533-570F89FE7176}" destId="{A4A3BDDF-36E6-497E-A09C-39D373271D17}" srcOrd="0" destOrd="0" presId="urn:microsoft.com/office/officeart/2008/layout/VerticalCurvedList"/>
    <dgm:cxn modelId="{B8C64D25-142B-4F23-8EB6-9DB5ACFF8960}" type="presParOf" srcId="{E6FD81A6-DC84-49C3-9533-F4E8613C1036}" destId="{AC6FFD80-6E9D-4229-9474-FC01890A695B}" srcOrd="5" destOrd="0" presId="urn:microsoft.com/office/officeart/2008/layout/VerticalCurvedList"/>
    <dgm:cxn modelId="{174CD5C4-C9C0-445E-817D-32C7C67A5FFF}" type="presParOf" srcId="{E6FD81A6-DC84-49C3-9533-F4E8613C1036}" destId="{1DE78B6A-EADC-4F77-B508-D472B28C4E8C}" srcOrd="6" destOrd="0" presId="urn:microsoft.com/office/officeart/2008/layout/VerticalCurvedList"/>
    <dgm:cxn modelId="{3210CE3C-69CB-4CE8-BC77-AA3AEE6FA3F2}" type="presParOf" srcId="{1DE78B6A-EADC-4F77-B508-D472B28C4E8C}" destId="{F8309BC1-5D92-4CBA-BE2D-66682ECC0282}" srcOrd="0" destOrd="0" presId="urn:microsoft.com/office/officeart/2008/layout/VerticalCurvedList"/>
    <dgm:cxn modelId="{8D6CA4CD-003D-4082-9743-F971A9E056A6}" type="presParOf" srcId="{E6FD81A6-DC84-49C3-9533-F4E8613C1036}" destId="{DD323E42-1BA2-4604-85F6-2CB22FE280DF}" srcOrd="7" destOrd="0" presId="urn:microsoft.com/office/officeart/2008/layout/VerticalCurvedList"/>
    <dgm:cxn modelId="{C0FFF0A9-557F-457C-8A69-596B4AB1F624}" type="presParOf" srcId="{E6FD81A6-DC84-49C3-9533-F4E8613C1036}" destId="{A594B93D-2418-401D-8DCC-BDA4467F3BCB}" srcOrd="8" destOrd="0" presId="urn:microsoft.com/office/officeart/2008/layout/VerticalCurvedList"/>
    <dgm:cxn modelId="{3E32D315-3169-48F8-9989-BAFFF7EB7E67}" type="presParOf" srcId="{A594B93D-2418-401D-8DCC-BDA4467F3BCB}" destId="{1CA5B50E-36CF-47E9-BB48-C0E5AD8818C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A30436-15EB-498B-A445-3821F0EE8AB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F1B0A2-8EFB-4704-B974-825D326BD189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500" b="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Chùm 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electron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chuyển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động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từ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mép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trái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sang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mép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phải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khi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hiệu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điện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thế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đặt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vào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cuộn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dây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lệch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ngang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tăng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dần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. Sau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khi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đến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cạnh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bên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phải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chùm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tia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quay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trở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lại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nhanh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chóng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đến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cạnh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bên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trái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(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tức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là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phản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xạ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lại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)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khi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điện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áp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thay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đổi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thành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0</a:t>
          </a:r>
        </a:p>
      </dgm:t>
    </dgm:pt>
    <dgm:pt modelId="{C6A9FC42-0458-4DBC-A32D-91C72AF2596F}" type="sibTrans" cxnId="{F6B689C1-2705-4092-AC46-8AF4F4394F8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4974332-9374-4D57-AFDB-C3DC48DFFFB7}" type="parTrans" cxnId="{F6B689C1-2705-4092-AC46-8AF4F4394F8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927C4DE-D044-4B4B-9F12-AE15579198CB}" type="pres">
      <dgm:prSet presAssocID="{BBA30436-15EB-498B-A445-3821F0EE8AB5}" presName="Name0" presStyleCnt="0">
        <dgm:presLayoutVars>
          <dgm:dir/>
          <dgm:animLvl val="lvl"/>
          <dgm:resizeHandles val="exact"/>
        </dgm:presLayoutVars>
      </dgm:prSet>
      <dgm:spPr/>
    </dgm:pt>
    <dgm:pt modelId="{D50DEA48-A646-4F26-A85B-AAB035DF876B}" type="pres">
      <dgm:prSet presAssocID="{86F1B0A2-8EFB-4704-B974-825D326BD189}" presName="linNode" presStyleCnt="0"/>
      <dgm:spPr/>
    </dgm:pt>
    <dgm:pt modelId="{996C44A4-3862-42C4-AC07-A046CE411783}" type="pres">
      <dgm:prSet presAssocID="{86F1B0A2-8EFB-4704-B974-825D326BD189}" presName="parentText" presStyleLbl="node1" presStyleIdx="0" presStyleCnt="1" custScaleX="209101" custLinFactNeighborX="-10420" custLinFactNeighborY="-639">
        <dgm:presLayoutVars>
          <dgm:chMax val="1"/>
          <dgm:bulletEnabled val="1"/>
        </dgm:presLayoutVars>
      </dgm:prSet>
      <dgm:spPr/>
    </dgm:pt>
  </dgm:ptLst>
  <dgm:cxnLst>
    <dgm:cxn modelId="{A41AD21C-43D5-4108-8E5D-47760CE3408C}" type="presOf" srcId="{86F1B0A2-8EFB-4704-B974-825D326BD189}" destId="{996C44A4-3862-42C4-AC07-A046CE411783}" srcOrd="0" destOrd="0" presId="urn:microsoft.com/office/officeart/2005/8/layout/vList5"/>
    <dgm:cxn modelId="{F0866B4D-5CED-4EB8-B23F-A84222500DBD}" type="presOf" srcId="{BBA30436-15EB-498B-A445-3821F0EE8AB5}" destId="{A927C4DE-D044-4B4B-9F12-AE15579198CB}" srcOrd="0" destOrd="0" presId="urn:microsoft.com/office/officeart/2005/8/layout/vList5"/>
    <dgm:cxn modelId="{F6B689C1-2705-4092-AC46-8AF4F4394F86}" srcId="{BBA30436-15EB-498B-A445-3821F0EE8AB5}" destId="{86F1B0A2-8EFB-4704-B974-825D326BD189}" srcOrd="0" destOrd="0" parTransId="{44974332-9374-4D57-AFDB-C3DC48DFFFB7}" sibTransId="{C6A9FC42-0458-4DBC-A32D-91C72AF2596F}"/>
    <dgm:cxn modelId="{314FAA0F-4DFF-4F73-ABAE-37E6559B8605}" type="presParOf" srcId="{A927C4DE-D044-4B4B-9F12-AE15579198CB}" destId="{D50DEA48-A646-4F26-A85B-AAB035DF876B}" srcOrd="0" destOrd="0" presId="urn:microsoft.com/office/officeart/2005/8/layout/vList5"/>
    <dgm:cxn modelId="{7A9121F2-090E-4C71-B71F-9404CA638A71}" type="presParOf" srcId="{D50DEA48-A646-4F26-A85B-AAB035DF876B}" destId="{996C44A4-3862-42C4-AC07-A046CE41178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246D89-5A4E-4C7D-926B-6C61C594C4D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C4C14B-090E-4344-97C5-DAA2F46C6BAC}">
      <dgm:prSet phldrT="[Text]" custT="1"/>
      <dgm:spPr>
        <a:solidFill>
          <a:srgbClr val="68A3EA"/>
        </a:solidFill>
      </dgm:spPr>
      <dgm:t>
        <a:bodyPr/>
        <a:lstStyle/>
        <a:p>
          <a:r>
            <a:rPr lang="en-US" sz="3600" b="1" dirty="0" err="1"/>
            <a:t>Mạch</a:t>
          </a:r>
          <a:r>
            <a:rPr lang="en-US" sz="3600" b="1" dirty="0"/>
            <a:t> </a:t>
          </a:r>
          <a:r>
            <a:rPr lang="en-US" sz="3600" b="1" dirty="0" err="1"/>
            <a:t>đồng</a:t>
          </a:r>
          <a:r>
            <a:rPr lang="en-US" sz="3600" b="1" dirty="0"/>
            <a:t> </a:t>
          </a:r>
          <a:r>
            <a:rPr lang="en-US" sz="3600" b="1" dirty="0" err="1"/>
            <a:t>bộ</a:t>
          </a:r>
          <a:r>
            <a:rPr lang="en-US" sz="3600" b="1" dirty="0"/>
            <a:t> </a:t>
          </a:r>
          <a:br>
            <a:rPr lang="en-US" sz="3600" b="1" dirty="0"/>
          </a:br>
          <a:r>
            <a:rPr lang="en-US" sz="3600" b="1" dirty="0" err="1"/>
            <a:t>hóa</a:t>
          </a:r>
          <a:r>
            <a:rPr lang="en-US" sz="3600" b="1" dirty="0"/>
            <a:t> video</a:t>
          </a:r>
          <a:r>
            <a:rPr lang="en-US" sz="3600" dirty="0"/>
            <a:t> </a:t>
          </a:r>
        </a:p>
      </dgm:t>
    </dgm:pt>
    <dgm:pt modelId="{4F60D716-1435-475B-890B-39CC764AEC31}" type="parTrans" cxnId="{97CA4F76-94ED-42A2-B2E4-52F6DB9572CD}">
      <dgm:prSet/>
      <dgm:spPr/>
      <dgm:t>
        <a:bodyPr/>
        <a:lstStyle/>
        <a:p>
          <a:endParaRPr lang="en-US"/>
        </a:p>
      </dgm:t>
    </dgm:pt>
    <dgm:pt modelId="{CBCE6D05-8872-4220-9861-FDF1CD087FAC}" type="sibTrans" cxnId="{97CA4F76-94ED-42A2-B2E4-52F6DB9572CD}">
      <dgm:prSet/>
      <dgm:spPr/>
      <dgm:t>
        <a:bodyPr/>
        <a:lstStyle/>
        <a:p>
          <a:endParaRPr lang="en-US"/>
        </a:p>
      </dgm:t>
    </dgm:pt>
    <dgm:pt modelId="{7A135AC0-C653-4128-9E1F-DE478E4F1C35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endParaRPr lang="en-US" sz="2200" dirty="0"/>
        </a:p>
      </dgm:t>
    </dgm:pt>
    <dgm:pt modelId="{519A27C0-8F3A-49E2-AC87-47DDB46188FB}" type="parTrans" cxnId="{7144F6D1-67FF-4566-8AC9-335CC40B54B6}">
      <dgm:prSet/>
      <dgm:spPr/>
      <dgm:t>
        <a:bodyPr/>
        <a:lstStyle/>
        <a:p>
          <a:endParaRPr lang="en-US"/>
        </a:p>
      </dgm:t>
    </dgm:pt>
    <dgm:pt modelId="{70B7A5B9-8798-47FC-9806-302CD2BFDAF0}" type="sibTrans" cxnId="{7144F6D1-67FF-4566-8AC9-335CC40B54B6}">
      <dgm:prSet/>
      <dgm:spPr/>
      <dgm:t>
        <a:bodyPr/>
        <a:lstStyle/>
        <a:p>
          <a:endParaRPr lang="en-US"/>
        </a:p>
      </dgm:t>
    </dgm:pt>
    <dgm:pt modelId="{48613E93-6CF8-4C55-8484-3CAC7BBA9385}" type="pres">
      <dgm:prSet presAssocID="{05246D89-5A4E-4C7D-926B-6C61C594C4DF}" presName="Name0" presStyleCnt="0">
        <dgm:presLayoutVars>
          <dgm:dir/>
          <dgm:animLvl val="lvl"/>
          <dgm:resizeHandles/>
        </dgm:presLayoutVars>
      </dgm:prSet>
      <dgm:spPr/>
    </dgm:pt>
    <dgm:pt modelId="{DB75F94C-E763-488E-B74E-9DA9D6BFFFD5}" type="pres">
      <dgm:prSet presAssocID="{04C4C14B-090E-4344-97C5-DAA2F46C6BAC}" presName="linNode" presStyleCnt="0"/>
      <dgm:spPr/>
    </dgm:pt>
    <dgm:pt modelId="{5994416E-6F84-4ADF-8CAD-37C15FE2406A}" type="pres">
      <dgm:prSet presAssocID="{04C4C14B-090E-4344-97C5-DAA2F46C6BAC}" presName="parentShp" presStyleLbl="node1" presStyleIdx="0" presStyleCnt="1" custScaleX="75550" custScaleY="27834" custLinFactNeighborX="2885" custLinFactNeighborY="-15967">
        <dgm:presLayoutVars>
          <dgm:bulletEnabled val="1"/>
        </dgm:presLayoutVars>
      </dgm:prSet>
      <dgm:spPr/>
    </dgm:pt>
    <dgm:pt modelId="{162DF0AF-DBB6-4CB5-922C-AC4AFE35FC03}" type="pres">
      <dgm:prSet presAssocID="{04C4C14B-090E-4344-97C5-DAA2F46C6BAC}" presName="childShp" presStyleLbl="bgAccFollowNode1" presStyleIdx="0" presStyleCnt="1" custScaleX="107512" custScaleY="47420" custLinFactNeighborX="-79505" custLinFactNeighborY="21250">
        <dgm:presLayoutVars>
          <dgm:bulletEnabled val="1"/>
        </dgm:presLayoutVars>
      </dgm:prSet>
      <dgm:spPr/>
    </dgm:pt>
  </dgm:ptLst>
  <dgm:cxnLst>
    <dgm:cxn modelId="{97CA4F76-94ED-42A2-B2E4-52F6DB9572CD}" srcId="{05246D89-5A4E-4C7D-926B-6C61C594C4DF}" destId="{04C4C14B-090E-4344-97C5-DAA2F46C6BAC}" srcOrd="0" destOrd="0" parTransId="{4F60D716-1435-475B-890B-39CC764AEC31}" sibTransId="{CBCE6D05-8872-4220-9861-FDF1CD087FAC}"/>
    <dgm:cxn modelId="{991A5EC9-A301-48DF-BE58-590486A80B2B}" type="presOf" srcId="{7A135AC0-C653-4128-9E1F-DE478E4F1C35}" destId="{162DF0AF-DBB6-4CB5-922C-AC4AFE35FC03}" srcOrd="0" destOrd="0" presId="urn:microsoft.com/office/officeart/2005/8/layout/vList6"/>
    <dgm:cxn modelId="{7144F6D1-67FF-4566-8AC9-335CC40B54B6}" srcId="{04C4C14B-090E-4344-97C5-DAA2F46C6BAC}" destId="{7A135AC0-C653-4128-9E1F-DE478E4F1C35}" srcOrd="0" destOrd="0" parTransId="{519A27C0-8F3A-49E2-AC87-47DDB46188FB}" sibTransId="{70B7A5B9-8798-47FC-9806-302CD2BFDAF0}"/>
    <dgm:cxn modelId="{A9507FE3-2D19-4F3C-B0A6-EDDD2C660B5A}" type="presOf" srcId="{04C4C14B-090E-4344-97C5-DAA2F46C6BAC}" destId="{5994416E-6F84-4ADF-8CAD-37C15FE2406A}" srcOrd="0" destOrd="0" presId="urn:microsoft.com/office/officeart/2005/8/layout/vList6"/>
    <dgm:cxn modelId="{C3593AFC-AE71-46E1-B439-240B386F9A2D}" type="presOf" srcId="{05246D89-5A4E-4C7D-926B-6C61C594C4DF}" destId="{48613E93-6CF8-4C55-8484-3CAC7BBA9385}" srcOrd="0" destOrd="0" presId="urn:microsoft.com/office/officeart/2005/8/layout/vList6"/>
    <dgm:cxn modelId="{B49474C9-313F-49EF-A6F7-B5A8D5D2DED7}" type="presParOf" srcId="{48613E93-6CF8-4C55-8484-3CAC7BBA9385}" destId="{DB75F94C-E763-488E-B74E-9DA9D6BFFFD5}" srcOrd="0" destOrd="0" presId="urn:microsoft.com/office/officeart/2005/8/layout/vList6"/>
    <dgm:cxn modelId="{FBBD14F8-DABE-43DD-B1C4-1C44BA609E7C}" type="presParOf" srcId="{DB75F94C-E763-488E-B74E-9DA9D6BFFFD5}" destId="{5994416E-6F84-4ADF-8CAD-37C15FE2406A}" srcOrd="0" destOrd="0" presId="urn:microsoft.com/office/officeart/2005/8/layout/vList6"/>
    <dgm:cxn modelId="{BF1B8381-42A2-48AB-9660-20DA70AF3D92}" type="presParOf" srcId="{DB75F94C-E763-488E-B74E-9DA9D6BFFFD5}" destId="{162DF0AF-DBB6-4CB5-922C-AC4AFE35FC0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8CFD2D-F78F-41BB-AF4A-85D8DC9FACB5}" type="doc">
      <dgm:prSet loTypeId="urn:microsoft.com/office/officeart/2008/layout/VerticalCurvedList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0C5935B5-2672-468D-8D03-E442A91AB652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dirty="0" err="1"/>
            <a:t>Bộ</a:t>
          </a:r>
          <a:r>
            <a:rPr lang="en-US" sz="2800" dirty="0"/>
            <a:t> </a:t>
          </a:r>
          <a:r>
            <a:rPr lang="en-US" sz="2800" dirty="0" err="1"/>
            <a:t>nhớ</a:t>
          </a:r>
          <a:r>
            <a:rPr lang="en-US" sz="2800" dirty="0"/>
            <a:t> video (video memory) </a:t>
          </a:r>
          <a:r>
            <a:rPr lang="en-US" sz="2800" dirty="0" err="1"/>
            <a:t>lưu</a:t>
          </a:r>
          <a:r>
            <a:rPr lang="en-US" sz="2800" dirty="0"/>
            <a:t> </a:t>
          </a:r>
          <a:r>
            <a:rPr lang="en-US" sz="2800" dirty="0" err="1"/>
            <a:t>trữ</a:t>
          </a:r>
          <a:r>
            <a:rPr lang="en-US" sz="2800" dirty="0"/>
            <a:t> </a:t>
          </a:r>
          <a:r>
            <a:rPr lang="en-US" sz="2800" dirty="0" err="1"/>
            <a:t>dữ</a:t>
          </a:r>
          <a:r>
            <a:rPr lang="en-US" sz="2800" dirty="0"/>
            <a:t> </a:t>
          </a:r>
          <a:r>
            <a:rPr lang="en-US" sz="2800" dirty="0" err="1"/>
            <a:t>liệu</a:t>
          </a:r>
          <a:r>
            <a:rPr lang="en-US" sz="2800" dirty="0"/>
            <a:t> </a:t>
          </a:r>
          <a:r>
            <a:rPr lang="en-US" sz="2800" dirty="0" err="1"/>
            <a:t>hiển</a:t>
          </a:r>
          <a:r>
            <a:rPr lang="en-US" sz="2800" dirty="0"/>
            <a:t> </a:t>
          </a:r>
          <a:r>
            <a:rPr lang="en-US" sz="2800" dirty="0" err="1"/>
            <a:t>thị</a:t>
          </a:r>
          <a:r>
            <a:rPr lang="en-US" sz="2800" dirty="0"/>
            <a:t> </a:t>
          </a:r>
        </a:p>
      </dgm:t>
    </dgm:pt>
    <dgm:pt modelId="{3C8E0D1B-1C1C-45D4-9B36-256A2D00EBDD}" type="parTrans" cxnId="{00FF0109-93C1-4CE2-B254-4406FF3A93E8}">
      <dgm:prSet/>
      <dgm:spPr/>
      <dgm:t>
        <a:bodyPr/>
        <a:lstStyle/>
        <a:p>
          <a:endParaRPr lang="en-US"/>
        </a:p>
      </dgm:t>
    </dgm:pt>
    <dgm:pt modelId="{01D42A89-6EE1-411D-B16E-05013FC27EBF}" type="sibTrans" cxnId="{00FF0109-93C1-4CE2-B254-4406FF3A93E8}">
      <dgm:prSet/>
      <dgm:spPr/>
      <dgm:t>
        <a:bodyPr/>
        <a:lstStyle/>
        <a:p>
          <a:endParaRPr lang="en-US"/>
        </a:p>
      </dgm:t>
    </dgm:pt>
    <dgm:pt modelId="{441B356E-0FF9-4B66-9C54-61B0FEBC186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 err="1">
              <a:solidFill>
                <a:schemeClr val="tx1"/>
              </a:solidFill>
            </a:rPr>
            <a:t>Mỗi</a:t>
          </a:r>
          <a:r>
            <a:rPr lang="en-US" sz="2800" dirty="0">
              <a:solidFill>
                <a:schemeClr val="tx1"/>
              </a:solidFill>
            </a:rPr>
            <a:t> pixel </a:t>
          </a:r>
          <a:r>
            <a:rPr lang="en-US" sz="2800" dirty="0" err="1">
              <a:solidFill>
                <a:schemeClr val="tx1"/>
              </a:solidFill>
            </a:rPr>
            <a:t>sẽ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được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ánh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xạ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trực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tiếp</a:t>
          </a:r>
          <a:endParaRPr lang="en-US" sz="2800" dirty="0">
            <a:solidFill>
              <a:schemeClr val="tx1"/>
            </a:solidFill>
          </a:endParaRPr>
        </a:p>
      </dgm:t>
    </dgm:pt>
    <dgm:pt modelId="{83FA05F4-D726-432C-A81F-A99461990D4B}" type="parTrans" cxnId="{CB69EBC0-CD46-4950-958C-052F0E3E7C96}">
      <dgm:prSet/>
      <dgm:spPr/>
      <dgm:t>
        <a:bodyPr/>
        <a:lstStyle/>
        <a:p>
          <a:endParaRPr lang="en-US"/>
        </a:p>
      </dgm:t>
    </dgm:pt>
    <dgm:pt modelId="{B5649ABE-DC5F-42DB-AEE8-52CC88C63927}" type="sibTrans" cxnId="{CB69EBC0-CD46-4950-958C-052F0E3E7C96}">
      <dgm:prSet/>
      <dgm:spPr/>
      <dgm:t>
        <a:bodyPr/>
        <a:lstStyle/>
        <a:p>
          <a:endParaRPr lang="en-US"/>
        </a:p>
      </dgm:t>
    </dgm:pt>
    <dgm:pt modelId="{786E2DC5-0DD5-4B32-A4BC-DC6CD84C2808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dirty="0" err="1"/>
            <a:t>pixel_x</a:t>
          </a:r>
          <a:r>
            <a:rPr lang="en-US" sz="2800" dirty="0"/>
            <a:t> </a:t>
          </a:r>
          <a:r>
            <a:rPr lang="en-US" sz="2800" dirty="0" err="1"/>
            <a:t>và</a:t>
          </a:r>
          <a:r>
            <a:rPr lang="en-US" sz="2800" dirty="0"/>
            <a:t> </a:t>
          </a:r>
          <a:r>
            <a:rPr lang="en-US" sz="2800" dirty="0" err="1"/>
            <a:t>pixel_y</a:t>
          </a:r>
          <a:r>
            <a:rPr lang="en-US" sz="2800" dirty="0"/>
            <a:t> </a:t>
          </a:r>
          <a:r>
            <a:rPr lang="en-US" sz="2800" dirty="0" err="1"/>
            <a:t>là</a:t>
          </a:r>
          <a:r>
            <a:rPr lang="en-US" sz="2800" dirty="0"/>
            <a:t> </a:t>
          </a:r>
          <a:r>
            <a:rPr lang="en-US" sz="2800" dirty="0" err="1"/>
            <a:t>địa</a:t>
          </a:r>
          <a:r>
            <a:rPr lang="en-US" sz="2800" dirty="0"/>
            <a:t> </a:t>
          </a:r>
          <a:r>
            <a:rPr lang="en-US" sz="2800" dirty="0" err="1"/>
            <a:t>chỉ</a:t>
          </a:r>
          <a:endParaRPr lang="en-US" sz="2800" dirty="0"/>
        </a:p>
      </dgm:t>
    </dgm:pt>
    <dgm:pt modelId="{42F28248-129B-460D-8B1F-7C71357C26F4}" type="parTrans" cxnId="{7DCC7ED5-FA22-472C-8D41-927E5B0B7A86}">
      <dgm:prSet/>
      <dgm:spPr/>
      <dgm:t>
        <a:bodyPr/>
        <a:lstStyle/>
        <a:p>
          <a:endParaRPr lang="en-US"/>
        </a:p>
      </dgm:t>
    </dgm:pt>
    <dgm:pt modelId="{1A8AA96F-364A-4A7C-A3AA-3C0B6D1EC7CA}" type="sibTrans" cxnId="{7DCC7ED5-FA22-472C-8D41-927E5B0B7A86}">
      <dgm:prSet/>
      <dgm:spPr/>
      <dgm:t>
        <a:bodyPr/>
        <a:lstStyle/>
        <a:p>
          <a:endParaRPr lang="en-US"/>
        </a:p>
      </dgm:t>
    </dgm:pt>
    <dgm:pt modelId="{DE3E1A76-166C-4C51-88F4-330BCEAECA98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 err="1">
              <a:solidFill>
                <a:schemeClr val="tx1"/>
              </a:solidFill>
            </a:rPr>
            <a:t>Liên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tục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thực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hiện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cập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nhật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màn</a:t>
          </a:r>
          <a:r>
            <a:rPr lang="en-US" sz="2800" dirty="0">
              <a:solidFill>
                <a:schemeClr val="tx1"/>
              </a:solidFill>
            </a:rPr>
            <a:t> </a:t>
          </a:r>
          <a:r>
            <a:rPr lang="en-US" sz="2800" dirty="0" err="1">
              <a:solidFill>
                <a:schemeClr val="tx1"/>
              </a:solidFill>
            </a:rPr>
            <a:t>hình</a:t>
          </a:r>
          <a:endParaRPr lang="en-US" sz="2800" dirty="0">
            <a:solidFill>
              <a:schemeClr val="tx1"/>
            </a:solidFill>
          </a:endParaRPr>
        </a:p>
      </dgm:t>
    </dgm:pt>
    <dgm:pt modelId="{663206B0-55D6-4CE7-BAB7-70B5754898BF}" type="parTrans" cxnId="{8B05418B-56B4-42B2-BC65-1FE423186A98}">
      <dgm:prSet/>
      <dgm:spPr/>
      <dgm:t>
        <a:bodyPr/>
        <a:lstStyle/>
        <a:p>
          <a:endParaRPr lang="en-US"/>
        </a:p>
      </dgm:t>
    </dgm:pt>
    <dgm:pt modelId="{CC7DB444-5D48-4052-A550-8234EF82E1A6}" type="sibTrans" cxnId="{8B05418B-56B4-42B2-BC65-1FE423186A98}">
      <dgm:prSet/>
      <dgm:spPr/>
      <dgm:t>
        <a:bodyPr/>
        <a:lstStyle/>
        <a:p>
          <a:endParaRPr lang="en-US"/>
        </a:p>
      </dgm:t>
    </dgm:pt>
    <dgm:pt modelId="{66A4E664-BA6E-4C78-A64C-1CF7F1370E03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dirty="0" err="1"/>
            <a:t>Có</a:t>
          </a:r>
          <a:r>
            <a:rPr lang="en-US" sz="2800" dirty="0"/>
            <a:t> </a:t>
          </a:r>
          <a:r>
            <a:rPr lang="en-US" sz="2800" dirty="0" err="1"/>
            <a:t>một</a:t>
          </a:r>
          <a:r>
            <a:rPr lang="en-US" sz="2800" dirty="0"/>
            <a:t> </a:t>
          </a:r>
          <a:r>
            <a:rPr lang="en-US" sz="2800" dirty="0" err="1"/>
            <a:t>mạch</a:t>
          </a:r>
          <a:r>
            <a:rPr lang="en-US" sz="2800" dirty="0"/>
            <a:t> </a:t>
          </a:r>
          <a:r>
            <a:rPr lang="en-US" sz="2800" dirty="0" err="1"/>
            <a:t>truy</a:t>
          </a:r>
          <a:r>
            <a:rPr lang="en-US" sz="2800" dirty="0"/>
            <a:t> </a:t>
          </a:r>
          <a:r>
            <a:rPr lang="en-US" sz="2800" dirty="0" err="1"/>
            <a:t>xuất</a:t>
          </a:r>
          <a:endParaRPr lang="en-US" sz="2800" dirty="0"/>
        </a:p>
      </dgm:t>
    </dgm:pt>
    <dgm:pt modelId="{AA8E81E4-C54C-4499-918B-79AB86655DE5}" type="parTrans" cxnId="{3130B836-B894-4465-8037-48B572D639F7}">
      <dgm:prSet/>
      <dgm:spPr/>
    </dgm:pt>
    <dgm:pt modelId="{4BF71E6A-2B2A-40D3-882B-040E44A57229}" type="sibTrans" cxnId="{3130B836-B894-4465-8037-48B572D639F7}">
      <dgm:prSet/>
      <dgm:spPr/>
    </dgm:pt>
    <dgm:pt modelId="{36BB4127-68CB-45B3-8C33-5932D8A5A9AB}" type="pres">
      <dgm:prSet presAssocID="{B28CFD2D-F78F-41BB-AF4A-85D8DC9FACB5}" presName="Name0" presStyleCnt="0">
        <dgm:presLayoutVars>
          <dgm:chMax val="7"/>
          <dgm:chPref val="7"/>
          <dgm:dir/>
        </dgm:presLayoutVars>
      </dgm:prSet>
      <dgm:spPr/>
    </dgm:pt>
    <dgm:pt modelId="{1060F7CD-73CA-4437-A197-6D0510A84C5E}" type="pres">
      <dgm:prSet presAssocID="{B28CFD2D-F78F-41BB-AF4A-85D8DC9FACB5}" presName="Name1" presStyleCnt="0"/>
      <dgm:spPr/>
    </dgm:pt>
    <dgm:pt modelId="{AC6841F9-7CB3-49B5-97A9-84ECF007B24C}" type="pres">
      <dgm:prSet presAssocID="{B28CFD2D-F78F-41BB-AF4A-85D8DC9FACB5}" presName="cycle" presStyleCnt="0"/>
      <dgm:spPr/>
    </dgm:pt>
    <dgm:pt modelId="{48BA2CB9-F6D7-4F19-8403-37B879F3F0DD}" type="pres">
      <dgm:prSet presAssocID="{B28CFD2D-F78F-41BB-AF4A-85D8DC9FACB5}" presName="srcNode" presStyleLbl="node1" presStyleIdx="0" presStyleCnt="5"/>
      <dgm:spPr/>
    </dgm:pt>
    <dgm:pt modelId="{3A9BAF38-3D9F-42ED-8B4B-AACF89B69F6A}" type="pres">
      <dgm:prSet presAssocID="{B28CFD2D-F78F-41BB-AF4A-85D8DC9FACB5}" presName="conn" presStyleLbl="parChTrans1D2" presStyleIdx="0" presStyleCnt="1"/>
      <dgm:spPr/>
    </dgm:pt>
    <dgm:pt modelId="{7EE0DF9D-30AA-41A9-9788-BC3E34BA3D3B}" type="pres">
      <dgm:prSet presAssocID="{B28CFD2D-F78F-41BB-AF4A-85D8DC9FACB5}" presName="extraNode" presStyleLbl="node1" presStyleIdx="0" presStyleCnt="5"/>
      <dgm:spPr/>
    </dgm:pt>
    <dgm:pt modelId="{54A82421-66BC-4466-BB5D-CCBA751FACE6}" type="pres">
      <dgm:prSet presAssocID="{B28CFD2D-F78F-41BB-AF4A-85D8DC9FACB5}" presName="dstNode" presStyleLbl="node1" presStyleIdx="0" presStyleCnt="5"/>
      <dgm:spPr/>
    </dgm:pt>
    <dgm:pt modelId="{46F089C7-22D4-41D0-9CE6-4D4747542FCE}" type="pres">
      <dgm:prSet presAssocID="{0C5935B5-2672-468D-8D03-E442A91AB652}" presName="text_1" presStyleLbl="node1" presStyleIdx="0" presStyleCnt="5">
        <dgm:presLayoutVars>
          <dgm:bulletEnabled val="1"/>
        </dgm:presLayoutVars>
      </dgm:prSet>
      <dgm:spPr/>
    </dgm:pt>
    <dgm:pt modelId="{9D6DE54D-090C-4730-8D36-568E312F8905}" type="pres">
      <dgm:prSet presAssocID="{0C5935B5-2672-468D-8D03-E442A91AB652}" presName="accent_1" presStyleCnt="0"/>
      <dgm:spPr/>
    </dgm:pt>
    <dgm:pt modelId="{8A74D931-E682-4835-9ACC-ADEB9D9560D7}" type="pres">
      <dgm:prSet presAssocID="{0C5935B5-2672-468D-8D03-E442A91AB652}" presName="accentRepeatNode" presStyleLbl="solidFgAcc1" presStyleIdx="0" presStyleCnt="5"/>
      <dgm:spPr>
        <a:ln>
          <a:solidFill>
            <a:schemeClr val="accent4"/>
          </a:solidFill>
        </a:ln>
      </dgm:spPr>
    </dgm:pt>
    <dgm:pt modelId="{7C7DF288-09E5-4C97-BCD4-5486C0814626}" type="pres">
      <dgm:prSet presAssocID="{441B356E-0FF9-4B66-9C54-61B0FEBC1868}" presName="text_2" presStyleLbl="node1" presStyleIdx="1" presStyleCnt="5">
        <dgm:presLayoutVars>
          <dgm:bulletEnabled val="1"/>
        </dgm:presLayoutVars>
      </dgm:prSet>
      <dgm:spPr/>
    </dgm:pt>
    <dgm:pt modelId="{FBF1AD7F-391E-48EB-9E47-496D16D7D7C2}" type="pres">
      <dgm:prSet presAssocID="{441B356E-0FF9-4B66-9C54-61B0FEBC1868}" presName="accent_2" presStyleCnt="0"/>
      <dgm:spPr/>
    </dgm:pt>
    <dgm:pt modelId="{07AEA064-3130-434E-BCAE-F972AB14D84D}" type="pres">
      <dgm:prSet presAssocID="{441B356E-0FF9-4B66-9C54-61B0FEBC1868}" presName="accentRepeatNode" presStyleLbl="solidFgAcc1" presStyleIdx="1" presStyleCnt="5"/>
      <dgm:spPr/>
    </dgm:pt>
    <dgm:pt modelId="{E2F37737-024C-470D-B827-EE8790746EE1}" type="pres">
      <dgm:prSet presAssocID="{786E2DC5-0DD5-4B32-A4BC-DC6CD84C2808}" presName="text_3" presStyleLbl="node1" presStyleIdx="2" presStyleCnt="5">
        <dgm:presLayoutVars>
          <dgm:bulletEnabled val="1"/>
        </dgm:presLayoutVars>
      </dgm:prSet>
      <dgm:spPr/>
    </dgm:pt>
    <dgm:pt modelId="{AD7DEDF9-A8D2-4C91-8178-9F20E3A62D9C}" type="pres">
      <dgm:prSet presAssocID="{786E2DC5-0DD5-4B32-A4BC-DC6CD84C2808}" presName="accent_3" presStyleCnt="0"/>
      <dgm:spPr/>
    </dgm:pt>
    <dgm:pt modelId="{64C089B5-B18C-4E4E-8ED5-C5C6EE53A0CB}" type="pres">
      <dgm:prSet presAssocID="{786E2DC5-0DD5-4B32-A4BC-DC6CD84C2808}" presName="accentRepeatNode" presStyleLbl="solidFgAcc1" presStyleIdx="2" presStyleCnt="5"/>
      <dgm:spPr>
        <a:ln>
          <a:solidFill>
            <a:schemeClr val="accent4"/>
          </a:solidFill>
        </a:ln>
      </dgm:spPr>
    </dgm:pt>
    <dgm:pt modelId="{1B877284-4B4A-4426-92CA-AD255D47BC0C}" type="pres">
      <dgm:prSet presAssocID="{DE3E1A76-166C-4C51-88F4-330BCEAECA98}" presName="text_4" presStyleLbl="node1" presStyleIdx="3" presStyleCnt="5">
        <dgm:presLayoutVars>
          <dgm:bulletEnabled val="1"/>
        </dgm:presLayoutVars>
      </dgm:prSet>
      <dgm:spPr/>
    </dgm:pt>
    <dgm:pt modelId="{37FC804A-2E3E-4F60-980D-A13456DDF580}" type="pres">
      <dgm:prSet presAssocID="{DE3E1A76-166C-4C51-88F4-330BCEAECA98}" presName="accent_4" presStyleCnt="0"/>
      <dgm:spPr/>
    </dgm:pt>
    <dgm:pt modelId="{BA925E98-10F0-4164-8E58-4E1D995CF711}" type="pres">
      <dgm:prSet presAssocID="{DE3E1A76-166C-4C51-88F4-330BCEAECA98}" presName="accentRepeatNode" presStyleLbl="solidFgAcc1" presStyleIdx="3" presStyleCnt="5"/>
      <dgm:spPr/>
    </dgm:pt>
    <dgm:pt modelId="{14946D89-F4A3-40C6-B295-9501FDC719EB}" type="pres">
      <dgm:prSet presAssocID="{66A4E664-BA6E-4C78-A64C-1CF7F1370E03}" presName="text_5" presStyleLbl="node1" presStyleIdx="4" presStyleCnt="5">
        <dgm:presLayoutVars>
          <dgm:bulletEnabled val="1"/>
        </dgm:presLayoutVars>
      </dgm:prSet>
      <dgm:spPr/>
    </dgm:pt>
    <dgm:pt modelId="{DCCE92E3-9822-4E26-AEDC-A9FB9FA45BDF}" type="pres">
      <dgm:prSet presAssocID="{66A4E664-BA6E-4C78-A64C-1CF7F1370E03}" presName="accent_5" presStyleCnt="0"/>
      <dgm:spPr/>
    </dgm:pt>
    <dgm:pt modelId="{3B01E218-D8DB-41F9-87B3-9015C69C076B}" type="pres">
      <dgm:prSet presAssocID="{66A4E664-BA6E-4C78-A64C-1CF7F1370E03}" presName="accentRepeatNode" presStyleLbl="solidFgAcc1" presStyleIdx="4" presStyleCnt="5"/>
      <dgm:spPr>
        <a:ln>
          <a:solidFill>
            <a:schemeClr val="accent4"/>
          </a:solidFill>
        </a:ln>
      </dgm:spPr>
    </dgm:pt>
  </dgm:ptLst>
  <dgm:cxnLst>
    <dgm:cxn modelId="{00FF0109-93C1-4CE2-B254-4406FF3A93E8}" srcId="{B28CFD2D-F78F-41BB-AF4A-85D8DC9FACB5}" destId="{0C5935B5-2672-468D-8D03-E442A91AB652}" srcOrd="0" destOrd="0" parTransId="{3C8E0D1B-1C1C-45D4-9B36-256A2D00EBDD}" sibTransId="{01D42A89-6EE1-411D-B16E-05013FC27EBF}"/>
    <dgm:cxn modelId="{E5F7CC2D-9010-4C8D-9724-56EC2F38B090}" type="presOf" srcId="{B28CFD2D-F78F-41BB-AF4A-85D8DC9FACB5}" destId="{36BB4127-68CB-45B3-8C33-5932D8A5A9AB}" srcOrd="0" destOrd="0" presId="urn:microsoft.com/office/officeart/2008/layout/VerticalCurvedList#1"/>
    <dgm:cxn modelId="{3130B836-B894-4465-8037-48B572D639F7}" srcId="{B28CFD2D-F78F-41BB-AF4A-85D8DC9FACB5}" destId="{66A4E664-BA6E-4C78-A64C-1CF7F1370E03}" srcOrd="4" destOrd="0" parTransId="{AA8E81E4-C54C-4499-918B-79AB86655DE5}" sibTransId="{4BF71E6A-2B2A-40D3-882B-040E44A57229}"/>
    <dgm:cxn modelId="{4B1C1771-7B3C-4DBA-987F-BA5A09F634C2}" type="presOf" srcId="{786E2DC5-0DD5-4B32-A4BC-DC6CD84C2808}" destId="{E2F37737-024C-470D-B827-EE8790746EE1}" srcOrd="0" destOrd="0" presId="urn:microsoft.com/office/officeart/2008/layout/VerticalCurvedList#1"/>
    <dgm:cxn modelId="{8FBDB556-4199-49A2-8AED-57154D92FF45}" type="presOf" srcId="{01D42A89-6EE1-411D-B16E-05013FC27EBF}" destId="{3A9BAF38-3D9F-42ED-8B4B-AACF89B69F6A}" srcOrd="0" destOrd="0" presId="urn:microsoft.com/office/officeart/2008/layout/VerticalCurvedList#1"/>
    <dgm:cxn modelId="{8B05418B-56B4-42B2-BC65-1FE423186A98}" srcId="{B28CFD2D-F78F-41BB-AF4A-85D8DC9FACB5}" destId="{DE3E1A76-166C-4C51-88F4-330BCEAECA98}" srcOrd="3" destOrd="0" parTransId="{663206B0-55D6-4CE7-BAB7-70B5754898BF}" sibTransId="{CC7DB444-5D48-4052-A550-8234EF82E1A6}"/>
    <dgm:cxn modelId="{A1401EA5-790C-4765-BD23-EB2187AEF4D5}" type="presOf" srcId="{0C5935B5-2672-468D-8D03-E442A91AB652}" destId="{46F089C7-22D4-41D0-9CE6-4D4747542FCE}" srcOrd="0" destOrd="0" presId="urn:microsoft.com/office/officeart/2008/layout/VerticalCurvedList#1"/>
    <dgm:cxn modelId="{CB69EBC0-CD46-4950-958C-052F0E3E7C96}" srcId="{B28CFD2D-F78F-41BB-AF4A-85D8DC9FACB5}" destId="{441B356E-0FF9-4B66-9C54-61B0FEBC1868}" srcOrd="1" destOrd="0" parTransId="{83FA05F4-D726-432C-A81F-A99461990D4B}" sibTransId="{B5649ABE-DC5F-42DB-AEE8-52CC88C63927}"/>
    <dgm:cxn modelId="{7DCC7ED5-FA22-472C-8D41-927E5B0B7A86}" srcId="{B28CFD2D-F78F-41BB-AF4A-85D8DC9FACB5}" destId="{786E2DC5-0DD5-4B32-A4BC-DC6CD84C2808}" srcOrd="2" destOrd="0" parTransId="{42F28248-129B-460D-8B1F-7C71357C26F4}" sibTransId="{1A8AA96F-364A-4A7C-A3AA-3C0B6D1EC7CA}"/>
    <dgm:cxn modelId="{3B02CAF3-6D89-460D-9B25-C2BD89E162A2}" type="presOf" srcId="{DE3E1A76-166C-4C51-88F4-330BCEAECA98}" destId="{1B877284-4B4A-4426-92CA-AD255D47BC0C}" srcOrd="0" destOrd="0" presId="urn:microsoft.com/office/officeart/2008/layout/VerticalCurvedList#1"/>
    <dgm:cxn modelId="{71D622F9-231C-485A-B0C6-08D928430C67}" type="presOf" srcId="{66A4E664-BA6E-4C78-A64C-1CF7F1370E03}" destId="{14946D89-F4A3-40C6-B295-9501FDC719EB}" srcOrd="0" destOrd="0" presId="urn:microsoft.com/office/officeart/2008/layout/VerticalCurvedList#1"/>
    <dgm:cxn modelId="{89ABD7F9-832A-4E0B-A2D9-003778F0D872}" type="presOf" srcId="{441B356E-0FF9-4B66-9C54-61B0FEBC1868}" destId="{7C7DF288-09E5-4C97-BCD4-5486C0814626}" srcOrd="0" destOrd="0" presId="urn:microsoft.com/office/officeart/2008/layout/VerticalCurvedList#1"/>
    <dgm:cxn modelId="{0D8E445F-5C22-47C3-8DA6-498229C15BF8}" type="presParOf" srcId="{36BB4127-68CB-45B3-8C33-5932D8A5A9AB}" destId="{1060F7CD-73CA-4437-A197-6D0510A84C5E}" srcOrd="0" destOrd="0" presId="urn:microsoft.com/office/officeart/2008/layout/VerticalCurvedList#1"/>
    <dgm:cxn modelId="{78F68814-DB4B-4AD0-92F4-3B625CD0BDBF}" type="presParOf" srcId="{1060F7CD-73CA-4437-A197-6D0510A84C5E}" destId="{AC6841F9-7CB3-49B5-97A9-84ECF007B24C}" srcOrd="0" destOrd="0" presId="urn:microsoft.com/office/officeart/2008/layout/VerticalCurvedList#1"/>
    <dgm:cxn modelId="{EE26770D-0A08-44BF-80CA-D8325A4846AE}" type="presParOf" srcId="{AC6841F9-7CB3-49B5-97A9-84ECF007B24C}" destId="{48BA2CB9-F6D7-4F19-8403-37B879F3F0DD}" srcOrd="0" destOrd="0" presId="urn:microsoft.com/office/officeart/2008/layout/VerticalCurvedList#1"/>
    <dgm:cxn modelId="{4E1BA199-EEB4-4ABE-B214-904E568538CC}" type="presParOf" srcId="{AC6841F9-7CB3-49B5-97A9-84ECF007B24C}" destId="{3A9BAF38-3D9F-42ED-8B4B-AACF89B69F6A}" srcOrd="1" destOrd="0" presId="urn:microsoft.com/office/officeart/2008/layout/VerticalCurvedList#1"/>
    <dgm:cxn modelId="{FF6FC4B1-6747-4351-87AF-E118FF54C589}" type="presParOf" srcId="{AC6841F9-7CB3-49B5-97A9-84ECF007B24C}" destId="{7EE0DF9D-30AA-41A9-9788-BC3E34BA3D3B}" srcOrd="2" destOrd="0" presId="urn:microsoft.com/office/officeart/2008/layout/VerticalCurvedList#1"/>
    <dgm:cxn modelId="{73CD2A38-04F8-42E7-900D-68B6F37D594F}" type="presParOf" srcId="{AC6841F9-7CB3-49B5-97A9-84ECF007B24C}" destId="{54A82421-66BC-4466-BB5D-CCBA751FACE6}" srcOrd="3" destOrd="0" presId="urn:microsoft.com/office/officeart/2008/layout/VerticalCurvedList#1"/>
    <dgm:cxn modelId="{F832872D-807B-46EC-B2E0-BA51347FEC0C}" type="presParOf" srcId="{1060F7CD-73CA-4437-A197-6D0510A84C5E}" destId="{46F089C7-22D4-41D0-9CE6-4D4747542FCE}" srcOrd="1" destOrd="0" presId="urn:microsoft.com/office/officeart/2008/layout/VerticalCurvedList#1"/>
    <dgm:cxn modelId="{8B231E71-3655-4DAB-8C9F-2FBDCFABD74C}" type="presParOf" srcId="{1060F7CD-73CA-4437-A197-6D0510A84C5E}" destId="{9D6DE54D-090C-4730-8D36-568E312F8905}" srcOrd="2" destOrd="0" presId="urn:microsoft.com/office/officeart/2008/layout/VerticalCurvedList#1"/>
    <dgm:cxn modelId="{8CF137C8-244C-4EC7-8E74-DE5120A7D254}" type="presParOf" srcId="{9D6DE54D-090C-4730-8D36-568E312F8905}" destId="{8A74D931-E682-4835-9ACC-ADEB9D9560D7}" srcOrd="0" destOrd="0" presId="urn:microsoft.com/office/officeart/2008/layout/VerticalCurvedList#1"/>
    <dgm:cxn modelId="{F1CE0D51-FA95-40E4-B4C1-A475FF19C5B4}" type="presParOf" srcId="{1060F7CD-73CA-4437-A197-6D0510A84C5E}" destId="{7C7DF288-09E5-4C97-BCD4-5486C0814626}" srcOrd="3" destOrd="0" presId="urn:microsoft.com/office/officeart/2008/layout/VerticalCurvedList#1"/>
    <dgm:cxn modelId="{33FF98F1-2FF5-410F-95B6-DB7D8C5F7AF9}" type="presParOf" srcId="{1060F7CD-73CA-4437-A197-6D0510A84C5E}" destId="{FBF1AD7F-391E-48EB-9E47-496D16D7D7C2}" srcOrd="4" destOrd="0" presId="urn:microsoft.com/office/officeart/2008/layout/VerticalCurvedList#1"/>
    <dgm:cxn modelId="{466EF3D4-9CC6-412B-B00A-D82DED9C3F77}" type="presParOf" srcId="{FBF1AD7F-391E-48EB-9E47-496D16D7D7C2}" destId="{07AEA064-3130-434E-BCAE-F972AB14D84D}" srcOrd="0" destOrd="0" presId="urn:microsoft.com/office/officeart/2008/layout/VerticalCurvedList#1"/>
    <dgm:cxn modelId="{EBFEDC19-A7E6-42FE-86EA-CCB56ECF3431}" type="presParOf" srcId="{1060F7CD-73CA-4437-A197-6D0510A84C5E}" destId="{E2F37737-024C-470D-B827-EE8790746EE1}" srcOrd="5" destOrd="0" presId="urn:microsoft.com/office/officeart/2008/layout/VerticalCurvedList#1"/>
    <dgm:cxn modelId="{98DCD852-1382-4BA7-813E-49BAC1560953}" type="presParOf" srcId="{1060F7CD-73CA-4437-A197-6D0510A84C5E}" destId="{AD7DEDF9-A8D2-4C91-8178-9F20E3A62D9C}" srcOrd="6" destOrd="0" presId="urn:microsoft.com/office/officeart/2008/layout/VerticalCurvedList#1"/>
    <dgm:cxn modelId="{0A46D8F8-2847-490A-81FC-C0658078A58A}" type="presParOf" srcId="{AD7DEDF9-A8D2-4C91-8178-9F20E3A62D9C}" destId="{64C089B5-B18C-4E4E-8ED5-C5C6EE53A0CB}" srcOrd="0" destOrd="0" presId="urn:microsoft.com/office/officeart/2008/layout/VerticalCurvedList#1"/>
    <dgm:cxn modelId="{852FFB79-863D-442C-A3CE-9B95FCB14FA5}" type="presParOf" srcId="{1060F7CD-73CA-4437-A197-6D0510A84C5E}" destId="{1B877284-4B4A-4426-92CA-AD255D47BC0C}" srcOrd="7" destOrd="0" presId="urn:microsoft.com/office/officeart/2008/layout/VerticalCurvedList#1"/>
    <dgm:cxn modelId="{98625B19-90E5-4D10-B1CA-4CA0B501A193}" type="presParOf" srcId="{1060F7CD-73CA-4437-A197-6D0510A84C5E}" destId="{37FC804A-2E3E-4F60-980D-A13456DDF580}" srcOrd="8" destOrd="0" presId="urn:microsoft.com/office/officeart/2008/layout/VerticalCurvedList#1"/>
    <dgm:cxn modelId="{E076D56C-89F8-4B2F-B1B5-FEF5DDB60C05}" type="presParOf" srcId="{37FC804A-2E3E-4F60-980D-A13456DDF580}" destId="{BA925E98-10F0-4164-8E58-4E1D995CF711}" srcOrd="0" destOrd="0" presId="urn:microsoft.com/office/officeart/2008/layout/VerticalCurvedList#1"/>
    <dgm:cxn modelId="{AA273E7B-E907-4DF7-BCFF-0AC981C65204}" type="presParOf" srcId="{1060F7CD-73CA-4437-A197-6D0510A84C5E}" destId="{14946D89-F4A3-40C6-B295-9501FDC719EB}" srcOrd="9" destOrd="0" presId="urn:microsoft.com/office/officeart/2008/layout/VerticalCurvedList#1"/>
    <dgm:cxn modelId="{7B0D492E-E31A-4B2A-957C-BB708FB315D4}" type="presParOf" srcId="{1060F7CD-73CA-4437-A197-6D0510A84C5E}" destId="{DCCE92E3-9822-4E26-AEDC-A9FB9FA45BDF}" srcOrd="10" destOrd="0" presId="urn:microsoft.com/office/officeart/2008/layout/VerticalCurvedList#1"/>
    <dgm:cxn modelId="{03DA2BF5-4124-457E-A98F-BE56FE42CA34}" type="presParOf" srcId="{DCCE92E3-9822-4E26-AEDC-A9FB9FA45BDF}" destId="{3B01E218-D8DB-41F9-87B3-9015C69C076B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C2F88-0251-4F71-BF17-D05128438AA4}">
      <dsp:nvSpPr>
        <dsp:cNvPr id="0" name=""/>
        <dsp:cNvSpPr/>
      </dsp:nvSpPr>
      <dsp:spPr>
        <a:xfrm>
          <a:off x="-6018219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4CA0E3-5212-48AE-8174-9348C0D13E51}">
      <dsp:nvSpPr>
        <dsp:cNvPr id="0" name=""/>
        <dsp:cNvSpPr/>
      </dsp:nvSpPr>
      <dsp:spPr>
        <a:xfrm>
          <a:off x="936801" y="416587"/>
          <a:ext cx="7005842" cy="833607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- CRT 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là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màn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hình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hiển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thị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máy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tính</a:t>
          </a:r>
          <a:endParaRPr lang="en-US" sz="2500" kern="1200" dirty="0">
            <a:solidFill>
              <a:schemeClr val="tx1"/>
            </a:solidFill>
            <a:latin typeface="+mn-lt"/>
          </a:endParaRPr>
        </a:p>
      </dsp:txBody>
      <dsp:txXfrm>
        <a:off x="936801" y="416587"/>
        <a:ext cx="7005842" cy="833607"/>
      </dsp:txXfrm>
    </dsp:sp>
    <dsp:sp modelId="{157911DA-0CED-4807-A545-9AAECEEC5149}">
      <dsp:nvSpPr>
        <dsp:cNvPr id="0" name=""/>
        <dsp:cNvSpPr/>
      </dsp:nvSpPr>
      <dsp:spPr>
        <a:xfrm>
          <a:off x="198261" y="312386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3889B-9FD0-4466-92B3-0FA59E0C0E9E}">
      <dsp:nvSpPr>
        <dsp:cNvPr id="0" name=""/>
        <dsp:cNvSpPr/>
      </dsp:nvSpPr>
      <dsp:spPr>
        <a:xfrm>
          <a:off x="1414716" y="1667215"/>
          <a:ext cx="6527939" cy="833607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-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Hoạt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động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của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 CRT 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phụ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thuộc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vào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sự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di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chuyển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của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chùm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electron</a:t>
          </a:r>
          <a:endParaRPr lang="en-US" sz="2500" kern="1200" dirty="0">
            <a:solidFill>
              <a:schemeClr val="tx1"/>
            </a:solidFill>
            <a:latin typeface="+mn-lt"/>
          </a:endParaRPr>
        </a:p>
      </dsp:txBody>
      <dsp:txXfrm>
        <a:off x="1414716" y="1667215"/>
        <a:ext cx="6527939" cy="833607"/>
      </dsp:txXfrm>
    </dsp:sp>
    <dsp:sp modelId="{A4A3BDDF-36E6-497E-A09C-39D373271D17}">
      <dsp:nvSpPr>
        <dsp:cNvPr id="0" name=""/>
        <dsp:cNvSpPr/>
      </dsp:nvSpPr>
      <dsp:spPr>
        <a:xfrm>
          <a:off x="676188" y="1563014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FFD80-6E9D-4229-9474-FC01890A695B}">
      <dsp:nvSpPr>
        <dsp:cNvPr id="0" name=""/>
        <dsp:cNvSpPr/>
      </dsp:nvSpPr>
      <dsp:spPr>
        <a:xfrm>
          <a:off x="1426762" y="2917843"/>
          <a:ext cx="6503847" cy="83360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-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Nguồn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cung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c</a:t>
          </a:r>
          <a:r>
            <a:rPr lang="vi-VN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ấp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của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chùm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electron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là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súng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bắn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vi-VN" sz="2500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điện tử</a:t>
          </a:r>
          <a:endParaRPr lang="en-US" sz="2500" kern="1200" dirty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426762" y="2917843"/>
        <a:ext cx="6503847" cy="833607"/>
      </dsp:txXfrm>
    </dsp:sp>
    <dsp:sp modelId="{F8309BC1-5D92-4CBA-BE2D-66682ECC0282}">
      <dsp:nvSpPr>
        <dsp:cNvPr id="0" name=""/>
        <dsp:cNvSpPr/>
      </dsp:nvSpPr>
      <dsp:spPr>
        <a:xfrm>
          <a:off x="676188" y="2813642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23E42-1BA2-4604-85F6-2CB22FE280DF}">
      <dsp:nvSpPr>
        <dsp:cNvPr id="0" name=""/>
        <dsp:cNvSpPr/>
      </dsp:nvSpPr>
      <dsp:spPr>
        <a:xfrm>
          <a:off x="972890" y="4168472"/>
          <a:ext cx="6933665" cy="833607"/>
        </a:xfrm>
        <a:prstGeom prst="rect">
          <a:avLst/>
        </a:prstGeom>
        <a:solidFill>
          <a:srgbClr val="FFD4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- CRT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có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màn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hình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huỳnh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quang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để</a:t>
          </a:r>
          <a:r>
            <a:rPr lang="en-US" sz="2500" kern="120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hiển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thị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tín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hiệu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đầu</a:t>
          </a:r>
          <a:r>
            <a:rPr lang="en-US" sz="2500" kern="1200" dirty="0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 </a:t>
          </a:r>
          <a:r>
            <a:rPr lang="en-US" sz="2500" kern="1200" dirty="0" err="1">
              <a:solidFill>
                <a:schemeClr val="tx1"/>
              </a:solidFill>
              <a:latin typeface="+mn-lt"/>
              <a:ea typeface="Calibri" panose="020F0502020204030204" pitchFamily="34" charset="0"/>
            </a:rPr>
            <a:t>ra</a:t>
          </a:r>
          <a:endParaRPr lang="en-US" sz="2500" kern="1200" dirty="0">
            <a:solidFill>
              <a:schemeClr val="tx1"/>
            </a:solidFill>
            <a:latin typeface="+mn-lt"/>
          </a:endParaRPr>
        </a:p>
      </dsp:txBody>
      <dsp:txXfrm>
        <a:off x="972890" y="4168472"/>
        <a:ext cx="6933665" cy="833607"/>
      </dsp:txXfrm>
    </dsp:sp>
    <dsp:sp modelId="{1CA5B50E-36CF-47E9-BB48-C0E5AD8818CE}">
      <dsp:nvSpPr>
        <dsp:cNvPr id="0" name=""/>
        <dsp:cNvSpPr/>
      </dsp:nvSpPr>
      <dsp:spPr>
        <a:xfrm>
          <a:off x="198261" y="4064271"/>
          <a:ext cx="1042009" cy="1042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C44A4-3862-42C4-AC07-A046CE411783}">
      <dsp:nvSpPr>
        <dsp:cNvPr id="0" name=""/>
        <dsp:cNvSpPr/>
      </dsp:nvSpPr>
      <dsp:spPr>
        <a:xfrm>
          <a:off x="546994" y="0"/>
          <a:ext cx="4781976" cy="4263999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Chùm 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electron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chuyển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động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từ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mép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trái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sang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mép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phải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khi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hiệu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điện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thế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đặt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vào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cuộn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dây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lệch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ngang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tăng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dần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. Sau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khi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đến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cạnh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bên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phải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chùm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tia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quay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trở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lại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nhanh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chóng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đến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cạnh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bên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trái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(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tức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là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phản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xạ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lại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)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khi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điện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áp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thay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đổi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500" b="0" kern="1200" dirty="0" err="1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thành</a:t>
          </a:r>
          <a:r>
            <a:rPr lang="en-US" sz="2500" b="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 0</a:t>
          </a:r>
        </a:p>
      </dsp:txBody>
      <dsp:txXfrm>
        <a:off x="755145" y="208151"/>
        <a:ext cx="4365674" cy="38476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DF0AF-DBB6-4CB5-922C-AC4AFE35FC03}">
      <dsp:nvSpPr>
        <dsp:cNvPr id="0" name=""/>
        <dsp:cNvSpPr/>
      </dsp:nvSpPr>
      <dsp:spPr>
        <a:xfrm>
          <a:off x="128552" y="2978405"/>
          <a:ext cx="7864717" cy="29708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128552" y="3349766"/>
        <a:ext cx="6750634" cy="2228165"/>
      </dsp:txXfrm>
    </dsp:sp>
    <dsp:sp modelId="{5994416E-6F84-4ADF-8CAD-37C15FE2406A}">
      <dsp:nvSpPr>
        <dsp:cNvPr id="0" name=""/>
        <dsp:cNvSpPr/>
      </dsp:nvSpPr>
      <dsp:spPr>
        <a:xfrm>
          <a:off x="532473" y="1260277"/>
          <a:ext cx="3684422" cy="1743814"/>
        </a:xfrm>
        <a:prstGeom prst="roundRect">
          <a:avLst/>
        </a:prstGeom>
        <a:solidFill>
          <a:srgbClr val="68A3E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 err="1"/>
            <a:t>Mạch</a:t>
          </a:r>
          <a:r>
            <a:rPr lang="en-US" sz="3600" b="1" kern="1200" dirty="0"/>
            <a:t> </a:t>
          </a:r>
          <a:r>
            <a:rPr lang="en-US" sz="3600" b="1" kern="1200" dirty="0" err="1"/>
            <a:t>đồng</a:t>
          </a:r>
          <a:r>
            <a:rPr lang="en-US" sz="3600" b="1" kern="1200" dirty="0"/>
            <a:t> </a:t>
          </a:r>
          <a:r>
            <a:rPr lang="en-US" sz="3600" b="1" kern="1200" dirty="0" err="1"/>
            <a:t>bộ</a:t>
          </a:r>
          <a:r>
            <a:rPr lang="en-US" sz="3600" b="1" kern="1200" dirty="0"/>
            <a:t> </a:t>
          </a:r>
          <a:br>
            <a:rPr lang="en-US" sz="3600" b="1" kern="1200" dirty="0"/>
          </a:br>
          <a:r>
            <a:rPr lang="en-US" sz="3600" b="1" kern="1200" dirty="0" err="1"/>
            <a:t>hóa</a:t>
          </a:r>
          <a:r>
            <a:rPr lang="en-US" sz="3600" b="1" kern="1200" dirty="0"/>
            <a:t> video</a:t>
          </a:r>
          <a:r>
            <a:rPr lang="en-US" sz="3600" kern="1200" dirty="0"/>
            <a:t> </a:t>
          </a:r>
        </a:p>
      </dsp:txBody>
      <dsp:txXfrm>
        <a:off x="617599" y="1345403"/>
        <a:ext cx="3514170" cy="1573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BAF38-3D9F-42ED-8B4B-AACF89B69F6A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089C7-22D4-41D0-9CE6-4D4747542FCE}">
      <dsp:nvSpPr>
        <dsp:cNvPr id="0" name=""/>
        <dsp:cNvSpPr/>
      </dsp:nvSpPr>
      <dsp:spPr>
        <a:xfrm>
          <a:off x="509717" y="338558"/>
          <a:ext cx="10523134" cy="677550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Bộ</a:t>
          </a:r>
          <a:r>
            <a:rPr lang="en-US" sz="2800" kern="1200" dirty="0"/>
            <a:t> </a:t>
          </a:r>
          <a:r>
            <a:rPr lang="en-US" sz="2800" kern="1200" dirty="0" err="1"/>
            <a:t>nhớ</a:t>
          </a:r>
          <a:r>
            <a:rPr lang="en-US" sz="2800" kern="1200" dirty="0"/>
            <a:t> video (video memory) </a:t>
          </a:r>
          <a:r>
            <a:rPr lang="en-US" sz="2800" kern="1200" dirty="0" err="1"/>
            <a:t>lưu</a:t>
          </a:r>
          <a:r>
            <a:rPr lang="en-US" sz="2800" kern="1200" dirty="0"/>
            <a:t> </a:t>
          </a:r>
          <a:r>
            <a:rPr lang="en-US" sz="2800" kern="1200" dirty="0" err="1"/>
            <a:t>trữ</a:t>
          </a:r>
          <a:r>
            <a:rPr lang="en-US" sz="2800" kern="1200" dirty="0"/>
            <a:t> </a:t>
          </a:r>
          <a:r>
            <a:rPr lang="en-US" sz="2800" kern="1200" dirty="0" err="1"/>
            <a:t>dữ</a:t>
          </a:r>
          <a:r>
            <a:rPr lang="en-US" sz="2800" kern="1200" dirty="0"/>
            <a:t> </a:t>
          </a:r>
          <a:r>
            <a:rPr lang="en-US" sz="2800" kern="1200" dirty="0" err="1"/>
            <a:t>liệu</a:t>
          </a:r>
          <a:r>
            <a:rPr lang="en-US" sz="2800" kern="1200" dirty="0"/>
            <a:t> </a:t>
          </a:r>
          <a:r>
            <a:rPr lang="en-US" sz="2800" kern="1200" dirty="0" err="1"/>
            <a:t>hiển</a:t>
          </a:r>
          <a:r>
            <a:rPr lang="en-US" sz="2800" kern="1200" dirty="0"/>
            <a:t> </a:t>
          </a:r>
          <a:r>
            <a:rPr lang="en-US" sz="2800" kern="1200" dirty="0" err="1"/>
            <a:t>thị</a:t>
          </a:r>
          <a:r>
            <a:rPr lang="en-US" sz="2800" kern="1200" dirty="0"/>
            <a:t> </a:t>
          </a:r>
        </a:p>
      </dsp:txBody>
      <dsp:txXfrm>
        <a:off x="509717" y="338558"/>
        <a:ext cx="10523134" cy="677550"/>
      </dsp:txXfrm>
    </dsp:sp>
    <dsp:sp modelId="{8A74D931-E682-4835-9ACC-ADEB9D9560D7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DF288-09E5-4C97-BCD4-5486C0814626}">
      <dsp:nvSpPr>
        <dsp:cNvPr id="0" name=""/>
        <dsp:cNvSpPr/>
      </dsp:nvSpPr>
      <dsp:spPr>
        <a:xfrm>
          <a:off x="995230" y="1354558"/>
          <a:ext cx="10037621" cy="67755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</a:rPr>
            <a:t>Mỗi</a:t>
          </a:r>
          <a:r>
            <a:rPr lang="en-US" sz="2800" kern="1200" dirty="0">
              <a:solidFill>
                <a:schemeClr val="tx1"/>
              </a:solidFill>
            </a:rPr>
            <a:t> pixel </a:t>
          </a:r>
          <a:r>
            <a:rPr lang="en-US" sz="2800" kern="1200" dirty="0" err="1">
              <a:solidFill>
                <a:schemeClr val="tx1"/>
              </a:solidFill>
            </a:rPr>
            <a:t>sẽ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được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ánh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xạ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trực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tiếp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995230" y="1354558"/>
        <a:ext cx="10037621" cy="677550"/>
      </dsp:txXfrm>
    </dsp:sp>
    <dsp:sp modelId="{07AEA064-3130-434E-BCAE-F972AB14D84D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37737-024C-470D-B827-EE8790746EE1}">
      <dsp:nvSpPr>
        <dsp:cNvPr id="0" name=""/>
        <dsp:cNvSpPr/>
      </dsp:nvSpPr>
      <dsp:spPr>
        <a:xfrm>
          <a:off x="1144243" y="2370558"/>
          <a:ext cx="9888608" cy="677550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pixel_x</a:t>
          </a:r>
          <a:r>
            <a:rPr lang="en-US" sz="2800" kern="1200" dirty="0"/>
            <a:t> </a:t>
          </a:r>
          <a:r>
            <a:rPr lang="en-US" sz="2800" kern="1200" dirty="0" err="1"/>
            <a:t>và</a:t>
          </a:r>
          <a:r>
            <a:rPr lang="en-US" sz="2800" kern="1200" dirty="0"/>
            <a:t> </a:t>
          </a:r>
          <a:r>
            <a:rPr lang="en-US" sz="2800" kern="1200" dirty="0" err="1"/>
            <a:t>pixel_y</a:t>
          </a:r>
          <a:r>
            <a:rPr lang="en-US" sz="2800" kern="1200" dirty="0"/>
            <a:t> </a:t>
          </a:r>
          <a:r>
            <a:rPr lang="en-US" sz="2800" kern="1200" dirty="0" err="1"/>
            <a:t>là</a:t>
          </a:r>
          <a:r>
            <a:rPr lang="en-US" sz="2800" kern="1200" dirty="0"/>
            <a:t> </a:t>
          </a:r>
          <a:r>
            <a:rPr lang="en-US" sz="2800" kern="1200" dirty="0" err="1"/>
            <a:t>địa</a:t>
          </a:r>
          <a:r>
            <a:rPr lang="en-US" sz="2800" kern="1200" dirty="0"/>
            <a:t> </a:t>
          </a:r>
          <a:r>
            <a:rPr lang="en-US" sz="2800" kern="1200" dirty="0" err="1"/>
            <a:t>chỉ</a:t>
          </a:r>
          <a:endParaRPr lang="en-US" sz="2800" kern="1200" dirty="0"/>
        </a:p>
      </dsp:txBody>
      <dsp:txXfrm>
        <a:off x="1144243" y="2370558"/>
        <a:ext cx="9888608" cy="677550"/>
      </dsp:txXfrm>
    </dsp:sp>
    <dsp:sp modelId="{64C089B5-B18C-4E4E-8ED5-C5C6EE53A0CB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77284-4B4A-4426-92CA-AD255D47BC0C}">
      <dsp:nvSpPr>
        <dsp:cNvPr id="0" name=""/>
        <dsp:cNvSpPr/>
      </dsp:nvSpPr>
      <dsp:spPr>
        <a:xfrm>
          <a:off x="995230" y="3386558"/>
          <a:ext cx="10037621" cy="67755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solidFill>
                <a:schemeClr val="tx1"/>
              </a:solidFill>
            </a:rPr>
            <a:t>Liên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tục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thực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hiện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cập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nhật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màn</a:t>
          </a:r>
          <a:r>
            <a:rPr lang="en-US" sz="2800" kern="1200" dirty="0">
              <a:solidFill>
                <a:schemeClr val="tx1"/>
              </a:solidFill>
            </a:rPr>
            <a:t> </a:t>
          </a:r>
          <a:r>
            <a:rPr lang="en-US" sz="2800" kern="1200" dirty="0" err="1">
              <a:solidFill>
                <a:schemeClr val="tx1"/>
              </a:solidFill>
            </a:rPr>
            <a:t>hình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995230" y="3386558"/>
        <a:ext cx="10037621" cy="677550"/>
      </dsp:txXfrm>
    </dsp:sp>
    <dsp:sp modelId="{BA925E98-10F0-4164-8E58-4E1D995CF711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46D89-F4A3-40C6-B295-9501FDC719EB}">
      <dsp:nvSpPr>
        <dsp:cNvPr id="0" name=""/>
        <dsp:cNvSpPr/>
      </dsp:nvSpPr>
      <dsp:spPr>
        <a:xfrm>
          <a:off x="509717" y="4402558"/>
          <a:ext cx="10523134" cy="677550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Có</a:t>
          </a:r>
          <a:r>
            <a:rPr lang="en-US" sz="2800" kern="1200" dirty="0"/>
            <a:t> </a:t>
          </a:r>
          <a:r>
            <a:rPr lang="en-US" sz="2800" kern="1200" dirty="0" err="1"/>
            <a:t>một</a:t>
          </a:r>
          <a:r>
            <a:rPr lang="en-US" sz="2800" kern="1200" dirty="0"/>
            <a:t> </a:t>
          </a:r>
          <a:r>
            <a:rPr lang="en-US" sz="2800" kern="1200" dirty="0" err="1"/>
            <a:t>mạch</a:t>
          </a:r>
          <a:r>
            <a:rPr lang="en-US" sz="2800" kern="1200" dirty="0"/>
            <a:t> </a:t>
          </a:r>
          <a:r>
            <a:rPr lang="en-US" sz="2800" kern="1200" dirty="0" err="1"/>
            <a:t>truy</a:t>
          </a:r>
          <a:r>
            <a:rPr lang="en-US" sz="2800" kern="1200" dirty="0"/>
            <a:t> </a:t>
          </a:r>
          <a:r>
            <a:rPr lang="en-US" sz="2800" kern="1200" dirty="0" err="1"/>
            <a:t>xuất</a:t>
          </a:r>
          <a:endParaRPr lang="en-US" sz="2800" kern="1200" dirty="0"/>
        </a:p>
      </dsp:txBody>
      <dsp:txXfrm>
        <a:off x="509717" y="4402558"/>
        <a:ext cx="10523134" cy="677550"/>
      </dsp:txXfrm>
    </dsp:sp>
    <dsp:sp modelId="{3B01E218-D8DB-41F9-87B3-9015C69C076B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BBB77-D3B0-4FC2-B515-C57ABA1DAF29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F6DF0-0BB9-40B2-8358-6C1818C73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1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F6DF0-0BB9-40B2-8358-6C1818C735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4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https://www.fpga4student.com/2016/11/image-processing-on-fpga-verilog.html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F6DF0-0BB9-40B2-8358-6C1818C735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3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2A18-9DBD-4DDF-BEB7-AD1C0727E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493D28-3D0C-47A7-A7EA-CAFD8BF22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0F97C-5FBF-4620-9F6B-172B9EFC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EF8A-5BDF-4534-BFBF-5B2406B627D5}" type="datetime1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C9E4F-EF3D-4277-8FE2-2F18C34E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7EFC3-2A5F-4123-9880-6834BC68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0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6E077-137B-4647-9A1F-05FB024E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1CB69-7C3D-4DB4-8EBE-2DB44520D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B7A63-5E12-438A-8CBC-89586194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75BF9-577F-4D11-96EF-0264FF880E94}" type="datetime1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51A54-BDD1-4744-BEC6-51E50334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86B17-E34B-4D18-BB55-589DC55D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7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3C43F7-D389-4BA2-9AB2-B61E758FF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88D62-D2DB-4D63-B880-14AE7FB6B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AF03-E794-48B3-8566-09492327C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830D-3530-4153-910B-44B79F101AB5}" type="datetime1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E4725-228F-4DE7-A944-5664E614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C2655-00D7-46C5-9215-A44655A7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1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D4AC-E7D3-4890-9028-DE22A31F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4D93-F276-4DDD-A65B-D1DCEBADD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8DE2D-C218-480A-9002-983474CDF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1476-2DC6-45D5-B48E-DC38B8330881}" type="datetime1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A06B3-9AFA-454F-8785-6849B59A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5ABA9-7FC3-4386-B912-C18EA4EC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9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0AAA-513B-4EE3-ACEC-371687266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1CBC-D8FD-492B-ADD9-DC26CA9F2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2A51C-A388-455B-8F33-79E5F868D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1C8C1-8F3D-4918-8617-4BCD7FED90E4}" type="datetime1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3112F-07C7-4298-B6FE-562EA7B7F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FEAD8-8F99-4945-86E0-950E9D72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0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C88D-F96F-4645-848F-76C1D903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17455-98AF-4175-9B72-532C4C1EF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62C29-6348-465E-8F06-5AE80FDD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AA9AD-3FFA-45D4-BC94-3C37F3AE0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07916-2D9F-4FA8-B2C5-C0353B8C80B9}" type="datetime1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68E1-CFDD-4156-804C-528955CB3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CF181-79A3-4D3E-B984-5AF4B1CD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B942-E4F1-46ED-A696-201F5DBC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8593B-516C-4478-9640-831F7504C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2F44C-0AB5-48C6-A4B9-54F6B8B19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5937BC-8295-4278-A410-09B376A72B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5496E-024E-4F7E-BCAB-B4C54F1BD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80300-0D45-45FE-9225-8E9D8024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D4E31-DCB7-4367-BB05-C959F0282A89}" type="datetime1">
              <a:rPr lang="en-US" smtClean="0"/>
              <a:t>8/6/2021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579AEA-DB6D-4EB1-851C-C218ADC6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972C4-C7B8-464D-BFB3-94A059D04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6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6B83-5619-4A8D-A934-F3AB1DF06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0C9C1-B873-4F2C-B35A-FC1E3315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9E27D-447A-42D7-B475-1CDDC31F21AC}" type="datetime1">
              <a:rPr lang="en-US" smtClean="0"/>
              <a:t>8/6/2021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4F35F-9F77-4FA0-8B11-E5D08EE53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A1401-A16F-41D9-B84E-F4233B09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2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2F3351-E713-4E73-A1C3-7C12EF0FD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DC7A7-6DEA-4468-971B-D03CEA938815}" type="datetime1">
              <a:rPr lang="en-US" smtClean="0"/>
              <a:t>8/6/2021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38460-4C29-4D93-9DDB-7DB1FCDD2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FE020-6380-45C0-AD93-B8A6D87F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77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427A-224C-44B2-AC14-04D4B48A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ADCBA-8AF5-4C79-A00B-3FB2E422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BC765-125B-41A2-9F7B-DF36BE620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EB875-2A2F-41BB-B0F2-A2D15AEA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5BEB-2534-40C0-8E89-7B00949CBF0A}" type="datetime1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5137F-46D5-4931-A476-5B7D0D97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54016-15C4-49E5-8F09-DE6857ED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42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66A0-8B65-40B1-9B7C-9505144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35A75-63FB-4C36-9FE2-4AB6241BC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8135B-3172-4761-96B1-FBC3161FB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D5A2C-7717-4B93-80D8-FBA429F2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3B26-E20F-4BC0-AD8B-81180ADA342E}" type="datetime1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0C9F2-02D9-4A78-8527-251BBFC6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59FA6-F94B-40A3-A21F-CEDA3BC0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31E69-1767-4B69-8E7C-B0A8E070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DB4F1-1ECD-4752-87D2-663414518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560CB-5A72-4F6B-84E6-79ADA777B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545F2-A3C4-433D-B4FE-745664A965B1}" type="datetime1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69191-A224-48E7-82EE-CE71D1CE2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8013D-8EBE-44E3-9AD5-7BCEA3A9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FE679-AE4D-4702-AB3D-CBD2FBD8D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7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0742" y="1217732"/>
            <a:ext cx="6174298" cy="15740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62168" y="1480512"/>
            <a:ext cx="6014907" cy="17113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10953" y="1727657"/>
            <a:ext cx="76081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4800" dirty="0"/>
              <a:t>VGA CONTROLLER I: GRAPHIC</a:t>
            </a:r>
            <a:endParaRPr lang="en-US" sz="4800" b="1" dirty="0">
              <a:ln w="10160">
                <a:noFill/>
                <a:prstDash val="solid"/>
              </a:ln>
              <a:solidFill>
                <a:srgbClr val="00B0F0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10966815" y="687697"/>
            <a:ext cx="1912883" cy="53749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/>
          <p:cNvSpPr/>
          <p:nvPr/>
        </p:nvSpPr>
        <p:spPr>
          <a:xfrm rot="16200000">
            <a:off x="800102" y="5540267"/>
            <a:ext cx="543909" cy="214411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COMPAQ Video Graphics Controller (VGA) | PCjs Machines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55697"/>
            <a:ext cx="5632942" cy="32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6B5BDC-5F8E-47D1-B0FB-18FFC3A0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AF150-20F2-4E83-B5C7-F46F3685573D}"/>
              </a:ext>
            </a:extLst>
          </p:cNvPr>
          <p:cNvSpPr txBox="1"/>
          <p:nvPr/>
        </p:nvSpPr>
        <p:spPr>
          <a:xfrm>
            <a:off x="675948" y="4252067"/>
            <a:ext cx="4793673" cy="138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Môn</a:t>
            </a:r>
            <a:r>
              <a:rPr lang="en-US" sz="2000" dirty="0"/>
              <a:t>: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vi </a:t>
            </a: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GVHD: TS. </a:t>
            </a:r>
            <a:r>
              <a:rPr lang="en-US" sz="2000" dirty="0" err="1"/>
              <a:t>Phạm</a:t>
            </a:r>
            <a:r>
              <a:rPr lang="en-US" sz="2000" dirty="0"/>
              <a:t> </a:t>
            </a:r>
            <a:r>
              <a:rPr lang="en-US" sz="2000" dirty="0" err="1"/>
              <a:t>Văn</a:t>
            </a:r>
            <a:r>
              <a:rPr lang="en-US" sz="2000" dirty="0"/>
              <a:t> Khoa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958AB-BFA6-4D43-845F-24642937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36" y="100903"/>
            <a:ext cx="1167765" cy="1379855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E2BA3005-E591-4CEE-926C-0DB52B0027B1}"/>
              </a:ext>
            </a:extLst>
          </p:cNvPr>
          <p:cNvSpPr txBox="1"/>
          <p:nvPr/>
        </p:nvSpPr>
        <p:spPr>
          <a:xfrm>
            <a:off x="2514376" y="165989"/>
            <a:ext cx="7390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TRƯỜNG ĐẠI HỌC SƯ PHẠM KỸ THUẬT TP HỒ CHÍ MINH</a:t>
            </a:r>
          </a:p>
          <a:p>
            <a:pPr algn="ctr"/>
            <a:r>
              <a:rPr lang="en-US" sz="2400" b="1" dirty="0"/>
              <a:t>KHOA ĐIỆN - ĐIỆN TỬ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98EF62-24FB-40A9-9BE7-097DC4572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439"/>
          <a:stretch/>
        </p:blipFill>
        <p:spPr>
          <a:xfrm>
            <a:off x="55150" y="22772"/>
            <a:ext cx="1471295" cy="11949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nut 1"/>
          <p:cNvSpPr/>
          <p:nvPr/>
        </p:nvSpPr>
        <p:spPr>
          <a:xfrm>
            <a:off x="0" y="0"/>
            <a:ext cx="2711669" cy="2722179"/>
          </a:xfrm>
          <a:prstGeom prst="don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/>
          <p:cNvSpPr/>
          <p:nvPr/>
        </p:nvSpPr>
        <p:spPr>
          <a:xfrm>
            <a:off x="2720454" y="5124334"/>
            <a:ext cx="9471546" cy="17059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790567"/>
            <a:ext cx="12192000" cy="2333767"/>
          </a:xfrm>
          <a:prstGeom prst="rect">
            <a:avLst/>
          </a:prstGeom>
          <a:solidFill>
            <a:srgbClr val="F19001"/>
          </a:solidFill>
          <a:ln>
            <a:solidFill>
              <a:srgbClr val="F19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43E9E-851C-44F7-B4B2-3B40479CA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62" y="1926995"/>
            <a:ext cx="5678085" cy="40503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671" y="515384"/>
            <a:ext cx="48935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10160">
                  <a:noFill/>
                  <a:prstDash val="solid"/>
                </a:ln>
              </a:rPr>
              <a:t>BỘ ĐIỀU KHIỂN VIDEO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E0B90-D8A5-468E-8877-EF57EFB49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6" y="2355143"/>
            <a:ext cx="5539391" cy="3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9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evel 2"/>
          <p:cNvSpPr/>
          <p:nvPr/>
        </p:nvSpPr>
        <p:spPr>
          <a:xfrm>
            <a:off x="191069" y="95534"/>
            <a:ext cx="4367283" cy="819731"/>
          </a:xfrm>
          <a:prstGeom prst="beve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95D16-C313-4AF3-BA75-FD596D58EF2A}"/>
              </a:ext>
            </a:extLst>
          </p:cNvPr>
          <p:cNvSpPr/>
          <p:nvPr/>
        </p:nvSpPr>
        <p:spPr>
          <a:xfrm>
            <a:off x="0" y="182233"/>
            <a:ext cx="535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b="1" dirty="0"/>
              <a:t>ĐỒNG BỘ HÓA VGA</a:t>
            </a:r>
          </a:p>
        </p:txBody>
      </p:sp>
      <p:graphicFrame>
        <p:nvGraphicFramePr>
          <p:cNvPr id="2" name="Diagram 1"/>
          <p:cNvGraphicFramePr/>
          <p:nvPr/>
        </p:nvGraphicFramePr>
        <p:xfrm>
          <a:off x="0" y="726499"/>
          <a:ext cx="12192000" cy="6265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C097A96-94B9-48BF-B642-3F8751E0B55B}"/>
              </a:ext>
            </a:extLst>
          </p:cNvPr>
          <p:cNvSpPr txBox="1"/>
          <p:nvPr/>
        </p:nvSpPr>
        <p:spPr>
          <a:xfrm>
            <a:off x="290402" y="4437714"/>
            <a:ext cx="6217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2200" dirty="0" err="1"/>
              <a:t>Tạo</a:t>
            </a:r>
            <a:r>
              <a:rPr lang="en-US" sz="2200" dirty="0"/>
              <a:t> ra </a:t>
            </a:r>
            <a:r>
              <a:rPr lang="en-US" sz="2200" dirty="0" err="1"/>
              <a:t>tín</a:t>
            </a:r>
            <a:r>
              <a:rPr lang="en-US" sz="2200" dirty="0"/>
              <a:t> </a:t>
            </a:r>
            <a:r>
              <a:rPr lang="en-US" sz="2200" dirty="0" err="1"/>
              <a:t>hiệu</a:t>
            </a:r>
            <a:r>
              <a:rPr lang="en-US" sz="2200" dirty="0"/>
              <a:t> </a:t>
            </a:r>
            <a:r>
              <a:rPr lang="en-US" sz="2200" b="1" dirty="0" err="1"/>
              <a:t>hsync</a:t>
            </a:r>
            <a:r>
              <a:rPr lang="en-US" sz="2200" b="1" dirty="0"/>
              <a:t> </a:t>
            </a:r>
            <a:r>
              <a:rPr lang="en-US" sz="2200" dirty="0"/>
              <a:t>(Horizontal Synchronization) </a:t>
            </a:r>
            <a:br>
              <a:rPr lang="en-US" sz="2200" dirty="0"/>
            </a:b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tín</a:t>
            </a:r>
            <a:r>
              <a:rPr lang="en-US" sz="2200" dirty="0"/>
              <a:t> </a:t>
            </a:r>
            <a:r>
              <a:rPr lang="en-US" sz="2200" dirty="0" err="1"/>
              <a:t>hiệu</a:t>
            </a:r>
            <a:r>
              <a:rPr lang="en-US" sz="2200" dirty="0"/>
              <a:t> </a:t>
            </a:r>
            <a:r>
              <a:rPr lang="en-US" sz="2200" b="1" dirty="0" err="1"/>
              <a:t>vsync</a:t>
            </a:r>
            <a:r>
              <a:rPr lang="en-US" sz="2200" dirty="0"/>
              <a:t> (Vertical Synchronization).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2200" dirty="0" err="1"/>
              <a:t>Phần</a:t>
            </a:r>
            <a:r>
              <a:rPr lang="en-US" sz="2200" dirty="0"/>
              <a:t> </a:t>
            </a:r>
            <a:r>
              <a:rPr lang="en-US" sz="2200" dirty="0" err="1"/>
              <a:t>tiếp</a:t>
            </a:r>
            <a:r>
              <a:rPr lang="en-US" sz="2200" dirty="0"/>
              <a:t> </a:t>
            </a:r>
            <a:r>
              <a:rPr lang="en-US" sz="2200" dirty="0" err="1"/>
              <a:t>theo</a:t>
            </a:r>
            <a:r>
              <a:rPr lang="en-US" sz="2200" dirty="0"/>
              <a:t> </a:t>
            </a:r>
            <a:r>
              <a:rPr lang="en-US" sz="2200" dirty="0" err="1"/>
              <a:t>dựa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các</a:t>
            </a:r>
            <a:r>
              <a:rPr lang="en-US" sz="2200" dirty="0"/>
              <a:t> ví dụ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vê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sz="2200" dirty="0" err="1"/>
              <a:t>màn</a:t>
            </a:r>
            <a:r>
              <a:rPr lang="en-US" sz="2200" dirty="0"/>
              <a:t> </a:t>
            </a:r>
            <a:r>
              <a:rPr lang="en-US" sz="2200" dirty="0" err="1"/>
              <a:t>hình</a:t>
            </a:r>
            <a:r>
              <a:rPr lang="en-US" sz="2200" dirty="0"/>
              <a:t> VGA 640 x 480 </a:t>
            </a:r>
            <a:r>
              <a:rPr lang="en-US" sz="2200" dirty="0" err="1"/>
              <a:t>với</a:t>
            </a:r>
            <a:r>
              <a:rPr lang="en-US" sz="2200" dirty="0"/>
              <a:t> </a:t>
            </a:r>
            <a:r>
              <a:rPr lang="en-US" sz="2200" dirty="0" err="1"/>
              <a:t>tốc</a:t>
            </a:r>
            <a:r>
              <a:rPr lang="en-US" sz="2200" dirty="0"/>
              <a:t> </a:t>
            </a:r>
            <a:r>
              <a:rPr lang="en-US" sz="2200" dirty="0" err="1"/>
              <a:t>độ</a:t>
            </a:r>
            <a:r>
              <a:rPr lang="en-US" sz="2200" dirty="0"/>
              <a:t> </a:t>
            </a:r>
            <a:r>
              <a:rPr lang="en-US" sz="2200" dirty="0" err="1"/>
              <a:t>điểm</a:t>
            </a:r>
            <a:r>
              <a:rPr lang="en-US" sz="2200" dirty="0"/>
              <a:t> </a:t>
            </a:r>
            <a:r>
              <a:rPr lang="en-US" sz="2200" dirty="0" err="1"/>
              <a:t>ảnh</a:t>
            </a:r>
            <a:r>
              <a:rPr lang="en-US" sz="2200" dirty="0"/>
              <a:t> 25 </a:t>
            </a:r>
            <a:r>
              <a:rPr lang="en-US" sz="2200" dirty="0" err="1"/>
              <a:t>MHz.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E1761-7173-4B05-A71F-5292D8F1C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92" y="585296"/>
            <a:ext cx="3267364" cy="59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2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9C9A8A9-5744-4161-97B7-F804460BA354}"/>
              </a:ext>
            </a:extLst>
          </p:cNvPr>
          <p:cNvGrpSpPr/>
          <p:nvPr/>
        </p:nvGrpSpPr>
        <p:grpSpPr>
          <a:xfrm>
            <a:off x="6882201" y="2507782"/>
            <a:ext cx="4208563" cy="1100290"/>
            <a:chOff x="0" y="4068725"/>
            <a:chExt cx="4208563" cy="11002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F4C8FAD-BEC8-45E7-BEB2-4B7EE276AA8C}"/>
                </a:ext>
              </a:extLst>
            </p:cNvPr>
            <p:cNvSpPr/>
            <p:nvPr/>
          </p:nvSpPr>
          <p:spPr>
            <a:xfrm>
              <a:off x="0" y="4068725"/>
              <a:ext cx="4208563" cy="1100290"/>
            </a:xfrm>
            <a:prstGeom prst="roundRect">
              <a:avLst/>
            </a:prstGeom>
            <a:solidFill>
              <a:srgbClr val="F19001"/>
            </a:solidFill>
            <a:ln>
              <a:solidFill>
                <a:srgbClr val="F1900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CBF28BF2-4137-4873-A074-20D41EDE47DD}"/>
                </a:ext>
              </a:extLst>
            </p:cNvPr>
            <p:cNvSpPr txBox="1"/>
            <p:nvPr/>
          </p:nvSpPr>
          <p:spPr>
            <a:xfrm>
              <a:off x="53712" y="4122437"/>
              <a:ext cx="4101139" cy="9928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68580" rIns="137160" bIns="6858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kern="1200" dirty="0" err="1"/>
                <a:t>Màn</a:t>
              </a:r>
              <a:r>
                <a:rPr lang="en-US" sz="3600" b="1" kern="1200" dirty="0"/>
                <a:t> </a:t>
              </a:r>
              <a:r>
                <a:rPr lang="en-US" sz="3600" b="1" kern="1200" dirty="0" err="1"/>
                <a:t>hình</a:t>
              </a:r>
              <a:r>
                <a:rPr lang="en-US" sz="3600" b="1" kern="1200" dirty="0"/>
                <a:t> </a:t>
              </a:r>
              <a:r>
                <a:rPr lang="en-US" sz="3600" b="1" kern="1200" dirty="0" err="1"/>
                <a:t>của</a:t>
              </a:r>
              <a:r>
                <a:rPr lang="en-US" sz="3600" b="1" kern="1200" dirty="0"/>
                <a:t> CRT </a:t>
              </a:r>
              <a:endParaRPr lang="en-US" sz="36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DDAEF1-19D6-4A27-BEFE-CE7AB20E715A}"/>
              </a:ext>
            </a:extLst>
          </p:cNvPr>
          <p:cNvGrpSpPr/>
          <p:nvPr/>
        </p:nvGrpSpPr>
        <p:grpSpPr>
          <a:xfrm>
            <a:off x="5840012" y="4003911"/>
            <a:ext cx="6351988" cy="2217017"/>
            <a:chOff x="-124693" y="3835205"/>
            <a:chExt cx="4876800" cy="255435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D8DEB2-043C-4C48-BE76-BDDAB217353B}"/>
                </a:ext>
              </a:extLst>
            </p:cNvPr>
            <p:cNvSpPr/>
            <p:nvPr/>
          </p:nvSpPr>
          <p:spPr>
            <a:xfrm>
              <a:off x="-124693" y="3835205"/>
              <a:ext cx="4876800" cy="2554354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BA1A3092-DF50-4137-BB18-97757486ECBF}"/>
                </a:ext>
              </a:extLst>
            </p:cNvPr>
            <p:cNvSpPr txBox="1"/>
            <p:nvPr/>
          </p:nvSpPr>
          <p:spPr>
            <a:xfrm>
              <a:off x="14004" y="4089940"/>
              <a:ext cx="4554073" cy="204488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41910" rIns="83820" bIns="41910" numCol="1" spcCol="1270" anchor="ctr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</a:rPr>
                <a:t>CRT (Cathode ray tube) </a:t>
              </a:r>
              <a:r>
                <a:rPr lang="en-US" sz="2400" dirty="0" err="1">
                  <a:solidFill>
                    <a:schemeClr val="tx1"/>
                  </a:solidFill>
                </a:rPr>
                <a:t>về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bản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chất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là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một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hệ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thống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đèn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điện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tử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chân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không</a:t>
              </a:r>
              <a:r>
                <a:rPr lang="en-US" sz="2400" dirty="0">
                  <a:solidFill>
                    <a:schemeClr val="tx1"/>
                  </a:solidFill>
                </a:rPr>
                <a:t>. </a:t>
              </a:r>
              <a:r>
                <a:rPr lang="en-US" sz="2400" dirty="0" err="1">
                  <a:solidFill>
                    <a:schemeClr val="tx1"/>
                  </a:solidFill>
                </a:rPr>
                <a:t>Được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dùng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để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hiển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thị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đầu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ra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cho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tín</a:t>
              </a:r>
              <a:r>
                <a:rPr lang="en-US" sz="2400" dirty="0">
                  <a:solidFill>
                    <a:schemeClr val="tx1"/>
                  </a:solidFill>
                </a:rPr>
                <a:t> </a:t>
              </a:r>
              <a:r>
                <a:rPr lang="en-US" sz="2400" dirty="0" err="1">
                  <a:solidFill>
                    <a:schemeClr val="tx1"/>
                  </a:solidFill>
                </a:rPr>
                <a:t>hiệu</a:t>
              </a:r>
              <a:r>
                <a:rPr lang="en-US" sz="2400" dirty="0">
                  <a:solidFill>
                    <a:schemeClr val="tx1"/>
                  </a:solidFill>
                </a:rPr>
                <a:t> video.</a:t>
              </a:r>
            </a:p>
          </p:txBody>
        </p:sp>
      </p:grpSp>
      <p:sp>
        <p:nvSpPr>
          <p:cNvPr id="10" name="Bevel 2">
            <a:extLst>
              <a:ext uri="{FF2B5EF4-FFF2-40B4-BE49-F238E27FC236}">
                <a16:creationId xmlns:a16="http://schemas.microsoft.com/office/drawing/2014/main" id="{F312D5EC-971C-4639-A106-E5A60FCB2CDB}"/>
              </a:ext>
            </a:extLst>
          </p:cNvPr>
          <p:cNvSpPr/>
          <p:nvPr/>
        </p:nvSpPr>
        <p:spPr>
          <a:xfrm>
            <a:off x="191069" y="95534"/>
            <a:ext cx="4367283" cy="819731"/>
          </a:xfrm>
          <a:prstGeom prst="bevel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4E0BA4-E593-4A6A-A01E-A190568727E6}"/>
              </a:ext>
            </a:extLst>
          </p:cNvPr>
          <p:cNvSpPr/>
          <p:nvPr/>
        </p:nvSpPr>
        <p:spPr>
          <a:xfrm>
            <a:off x="0" y="182233"/>
            <a:ext cx="535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b="1" dirty="0"/>
              <a:t>ĐỒNG BỘ HÓA VGA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3" y="1532698"/>
            <a:ext cx="5587691" cy="47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1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92322" y="4763069"/>
            <a:ext cx="10499678" cy="20949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-1"/>
            <a:ext cx="10235821" cy="22533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34E681-6FB0-40B0-82D9-3D4A46AA9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838" y="286604"/>
            <a:ext cx="5798162" cy="61687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1447" y="2723357"/>
            <a:ext cx="51738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10160">
                  <a:noFill/>
                  <a:prstDash val="solid"/>
                </a:ln>
              </a:rPr>
              <a:t>ĐỒNG BỘ THEO CHIỀU NGANG</a:t>
            </a:r>
          </a:p>
        </p:txBody>
      </p:sp>
    </p:spTree>
    <p:extLst>
      <p:ext uri="{BB962C8B-B14F-4D97-AF65-F5344CB8AC3E}">
        <p14:creationId xmlns:p14="http://schemas.microsoft.com/office/powerpoint/2010/main" val="94139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82F962-8F7B-437D-9CD3-BB245607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83" y="410766"/>
            <a:ext cx="6146800" cy="44484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"/>
            <a:ext cx="2524836" cy="50223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52931" y="1310185"/>
            <a:ext cx="3239070" cy="554781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65483" y="5501012"/>
            <a:ext cx="614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10160">
                  <a:noFill/>
                  <a:prstDash val="solid"/>
                </a:ln>
              </a:rPr>
              <a:t>ĐỒNG BỘ THEO CHIỀU DỌC</a:t>
            </a:r>
          </a:p>
        </p:txBody>
      </p:sp>
    </p:spTree>
    <p:extLst>
      <p:ext uri="{BB962C8B-B14F-4D97-AF65-F5344CB8AC3E}">
        <p14:creationId xmlns:p14="http://schemas.microsoft.com/office/powerpoint/2010/main" val="393706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/>
        </p:nvSpPr>
        <p:spPr>
          <a:xfrm>
            <a:off x="3753135" y="5854890"/>
            <a:ext cx="4217158" cy="682389"/>
          </a:xfrm>
          <a:prstGeom prst="parallelogram">
            <a:avLst/>
          </a:prstGeom>
          <a:solidFill>
            <a:srgbClr val="FFE653"/>
          </a:solidFill>
          <a:ln>
            <a:solidFill>
              <a:srgbClr val="FFE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/>
          <p:cNvSpPr/>
          <p:nvPr/>
        </p:nvSpPr>
        <p:spPr>
          <a:xfrm>
            <a:off x="4640239" y="4787340"/>
            <a:ext cx="2675184" cy="752022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>
            <a:off x="4640239" y="3289110"/>
            <a:ext cx="2675184" cy="777923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640239" y="1923691"/>
            <a:ext cx="2675184" cy="7560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21574" y="1044350"/>
            <a:ext cx="11088645" cy="5391025"/>
            <a:chOff x="521574" y="1044350"/>
            <a:chExt cx="11088645" cy="5391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1">
                  <a:extLst>
                    <a:ext uri="{FF2B5EF4-FFF2-40B4-BE49-F238E27FC236}">
                      <a16:creationId xmlns:a16="http://schemas.microsoft.com/office/drawing/2014/main" id="{E4584E74-391D-46C0-B94A-484A1545E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108" y="1044350"/>
                  <a:ext cx="11034111" cy="45116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p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số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pixel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trong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một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dòng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quét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ngang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.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Đối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với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độ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phân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giải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640 x 480,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nó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là</a:t>
                  </a:r>
                  <a:endPara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400" b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          </a:t>
                  </a:r>
                  <a14:m>
                    <m:oMath xmlns:m="http://schemas.openxmlformats.org/officeDocument/2006/math"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800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f>
                        <m:f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𝑝𝑖𝑥𝑒𝑙𝑠</m:t>
                          </m:r>
                        </m:num>
                        <m:den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𝑙𝑖𝑛𝑒</m:t>
                          </m:r>
                        </m:den>
                      </m:f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a14:m>
                  <a:r>
                    <a:rPr kumimoji="0" lang="en-US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</a:t>
                  </a:r>
                  <a:r>
                    <a:rPr kumimoji="0" lang="en-US" altLang="en-US" sz="4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     </a:t>
                  </a:r>
                  <a:endPara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l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số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dòng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trong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màn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hình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(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quét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dọc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).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Đối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với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độ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phân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giải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640 x 480,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nó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là</a:t>
                  </a:r>
                  <a:endPara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400" b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𝑙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525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f>
                        <m:f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𝑙𝑖𝑛𝑒𝑠</m:t>
                          </m:r>
                        </m:num>
                        <m:den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𝑠𝑐𝑟𝑒𝑒𝑛</m:t>
                          </m:r>
                        </m:den>
                      </m:f>
                    </m:oMath>
                  </a14:m>
                  <a:r>
                    <a:rPr kumimoji="0" lang="en-US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</a:t>
                  </a:r>
                  <a:r>
                    <a:rPr kumimoji="0" lang="en-US" altLang="en-US" sz="4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     </a:t>
                  </a:r>
                  <a:endPara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4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s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số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màn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hình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/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giây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.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Để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hoạt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động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không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bị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nhấp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nháy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,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chúng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tôi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có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thể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đặt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nó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thành</a:t>
                  </a:r>
                  <a:r>
                    <a:rPr kumimoji="0" lang="en-US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4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Calibri" panose="020F0502020204030204" pitchFamily="34" charset="0"/>
                    </a:rPr>
                    <a:t>là</a:t>
                  </a:r>
                  <a:endPara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ctr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400" b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60</m:t>
                      </m:r>
                      <m:r>
                        <a:rPr kumimoji="0" lang="en-US" alt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 </m:t>
                      </m:r>
                      <m:f>
                        <m:fPr>
                          <m:ctrlP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𝑠𝑐𝑟𝑒𝑒𝑛𝑠</m:t>
                          </m:r>
                        </m:num>
                        <m:den>
                          <m:r>
                            <a:rPr kumimoji="0" lang="en-US" altLang="en-US" sz="24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𝑠𝑒𝑐𝑜𝑛𝑑</m:t>
                          </m:r>
                        </m:den>
                      </m:f>
                    </m:oMath>
                  </a14:m>
                  <a:r>
                    <a:rPr kumimoji="0" lang="en-US" altLang="en-US" sz="24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</a:t>
                  </a:r>
                  <a:r>
                    <a:rPr kumimoji="0" lang="en-US" altLang="en-US" sz="4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       </a:t>
                  </a:r>
                  <a:endParaRPr kumimoji="0" lang="en-US" altLang="en-US" sz="3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5" name="Rectangle 1">
                  <a:extLst>
                    <a:ext uri="{FF2B5EF4-FFF2-40B4-BE49-F238E27FC236}">
                      <a16:creationId xmlns:a16="http://schemas.microsoft.com/office/drawing/2014/main" id="{E4584E74-391D-46C0-B94A-484A1545E9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6108" y="1044350"/>
                  <a:ext cx="11034111" cy="4511684"/>
                </a:xfrm>
                <a:prstGeom prst="rect">
                  <a:avLst/>
                </a:prstGeom>
                <a:blipFill>
                  <a:blip r:embed="rId2"/>
                  <a:stretch>
                    <a:fillRect l="-884" r="-497" b="-40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53E9C20-2C7E-46F9-B6B5-8C48BB527D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574" y="5481268"/>
                  <a:ext cx="10944075" cy="954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Tỷ </a:t>
                  </a:r>
                  <a:r>
                    <a:rPr kumimoji="0" lang="en-US" altLang="en-US" sz="2000" b="1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lệ</a:t>
                  </a:r>
                  <a:r>
                    <a:rPr kumimoji="0" lang="en-US" altLang="en-US" sz="2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pixel</a:t>
                  </a:r>
                  <a:r>
                    <a:rPr kumimoji="0" lang="en-US" alt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có</a:t>
                  </a:r>
                  <a:r>
                    <a:rPr kumimoji="0" lang="en-US" alt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thể</a:t>
                  </a:r>
                  <a:r>
                    <a:rPr kumimoji="0" lang="en-US" alt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được</a:t>
                  </a:r>
                  <a:r>
                    <a:rPr kumimoji="0" lang="en-US" alt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tính</a:t>
                  </a:r>
                  <a:r>
                    <a:rPr kumimoji="0" lang="en-US" alt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0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bằng</a:t>
                  </a:r>
                  <a:r>
                    <a:rPr kumimoji="0" lang="en-US" alt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000" b="1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ba</a:t>
                  </a:r>
                  <a:r>
                    <a:rPr kumimoji="0" lang="en-US" altLang="en-US" sz="2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000" b="1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tham</a:t>
                  </a:r>
                  <a:r>
                    <a:rPr kumimoji="0" lang="en-US" altLang="en-US" sz="2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000" b="1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số</a:t>
                  </a:r>
                  <a:r>
                    <a:rPr kumimoji="0" lang="en-US" altLang="en-US" sz="2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:</a:t>
                  </a:r>
                  <a:endPara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           pixel </a:t>
                  </a:r>
                  <a:r>
                    <a:rPr kumimoji="0" lang="en-US" altLang="en-US" sz="20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rate</a:t>
                  </a:r>
                  <a:r>
                    <a:rPr kumimoji="0" lang="en-US" alt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= p * l * s </a:t>
                  </a:r>
                  <a:r>
                    <a:rPr kumimoji="0" lang="en-US" alt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≈ 25M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US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𝑝𝑖𝑥𝑒𝑙𝑠</m:t>
                          </m:r>
                        </m:num>
                        <m:den>
                          <m:r>
                            <a:rPr kumimoji="0" lang="en-US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𝑠𝑒𝑐𝑜𝑛𝑑</m:t>
                          </m:r>
                        </m:den>
                      </m:f>
                    </m:oMath>
                  </a14:m>
                  <a:r>
                    <a:rPr kumimoji="0" lang="en-US" alt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0" lang="en-US" altLang="en-US" sz="20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</a:t>
                  </a:r>
                  <a:r>
                    <a:rPr kumimoji="0" lang="en-US" altLang="en-US" sz="3600" b="0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      </a:t>
                  </a:r>
                  <a:endPara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53E9C20-2C7E-46F9-B6B5-8C48BB527D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1574" y="5481268"/>
                  <a:ext cx="10944075" cy="954107"/>
                </a:xfrm>
                <a:prstGeom prst="rect">
                  <a:avLst/>
                </a:prstGeom>
                <a:blipFill>
                  <a:blip r:embed="rId3"/>
                  <a:stretch>
                    <a:fillRect l="-613" t="-3822" b="-445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/>
          <p:cNvSpPr/>
          <p:nvPr/>
        </p:nvSpPr>
        <p:spPr>
          <a:xfrm>
            <a:off x="663547" y="292905"/>
            <a:ext cx="7516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n w="10160">
                  <a:noFill/>
                  <a:prstDash val="solid"/>
                </a:ln>
              </a:rPr>
              <a:t>TÍNH TOÁN THỜI GIAN ĐỒNG BỘ HÓA VGA</a:t>
            </a:r>
          </a:p>
        </p:txBody>
      </p:sp>
      <p:sp>
        <p:nvSpPr>
          <p:cNvPr id="11" name="Half Frame 10"/>
          <p:cNvSpPr/>
          <p:nvPr/>
        </p:nvSpPr>
        <p:spPr>
          <a:xfrm rot="16200000">
            <a:off x="930584" y="5345635"/>
            <a:ext cx="581781" cy="2442949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Half Frame 15"/>
          <p:cNvSpPr>
            <a:spLocks/>
          </p:cNvSpPr>
          <p:nvPr/>
        </p:nvSpPr>
        <p:spPr>
          <a:xfrm rot="5400000">
            <a:off x="10650485" y="-901433"/>
            <a:ext cx="640080" cy="2442949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/>
        </p:nvSpPr>
        <p:spPr>
          <a:xfrm rot="18199388">
            <a:off x="10253391" y="5547548"/>
            <a:ext cx="3562066" cy="1775652"/>
          </a:xfrm>
          <a:prstGeom prst="blockArc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5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172"/>
            <a:ext cx="7148943" cy="5605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3E9C20-2C7E-46F9-B6B5-8C48BB527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8945" y="1238153"/>
                <a:ext cx="5043056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Horizontal Sync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1" i="0" u="none" strike="noStrike" cap="none" normalizeH="0" baseline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Tốc</a:t>
                </a:r>
                <a:r>
                  <a:rPr kumimoji="0" lang="en-US" altLang="en-US" sz="2000" b="1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độ </a:t>
                </a:r>
                <a:r>
                  <a:rPr kumimoji="0" lang="en-US" altLang="en-US" sz="2000" b="1" i="0" u="none" strike="noStrike" cap="none" normalizeH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khung</a:t>
                </a:r>
                <a:r>
                  <a:rPr kumimoji="0" lang="en-US" altLang="en-US" sz="2000" b="1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1" i="0" u="none" strike="noStrike" cap="none" normalizeH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hình</a:t>
                </a:r>
                <a:r>
                  <a:rPr lang="en-US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𝟖𝟎𝟎</m:t>
                        </m:r>
                      </m:num>
                      <m:den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𝟑𝟏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𝟕𝟕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den>
                    </m:f>
                    <m:r>
                      <a:rPr lang="en-US" altLang="en-US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altLang="en-US" sz="3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kumimoji="0" lang="en-US" altLang="en-US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25.1 MHz</a:t>
                </a:r>
                <a:r>
                  <a:rPr kumimoji="0" lang="en-US" altLang="en-US" sz="3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    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3E9C20-2C7E-46F9-B6B5-8C48BB527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8945" y="1238153"/>
                <a:ext cx="5043056" cy="954107"/>
              </a:xfrm>
              <a:prstGeom prst="rect">
                <a:avLst/>
              </a:prstGeom>
              <a:blipFill>
                <a:blip r:embed="rId3"/>
                <a:stretch>
                  <a:fillRect l="-1330" t="-3185" b="-318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3E9C20-2C7E-46F9-B6B5-8C48BB527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8944" y="4124071"/>
                <a:ext cx="5043056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Vertical Sync</a:t>
                </a:r>
              </a:p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1" i="0" u="none" strike="noStrike" cap="none" normalizeH="0" baseline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Tốc</a:t>
                </a:r>
                <a:r>
                  <a:rPr kumimoji="0" lang="en-US" altLang="en-US" sz="2000" b="1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độ </a:t>
                </a:r>
                <a:r>
                  <a:rPr kumimoji="0" lang="en-US" altLang="en-US" sz="2000" b="1" i="0" u="none" strike="noStrike" cap="none" normalizeH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khung</a:t>
                </a:r>
                <a:r>
                  <a:rPr kumimoji="0" lang="en-US" altLang="en-US" sz="2000" b="1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000" b="1" i="0" u="none" strike="noStrike" cap="none" normalizeH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hình</a:t>
                </a:r>
                <a:r>
                  <a:rPr lang="en-US" alt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𝟓𝟐𝟓</m:t>
                        </m:r>
                      </m:num>
                      <m:den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𝟏𝟔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𝟕𝟖𝟒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𝒎𝒔</m:t>
                        </m:r>
                      </m:den>
                    </m:f>
                    <m:r>
                      <a:rPr lang="en-US" altLang="en-US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0" lang="en-US" altLang="en-US" sz="3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en-US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31.3 kHz</a:t>
                </a:r>
                <a:r>
                  <a:rPr kumimoji="0" lang="en-US" altLang="en-US" sz="3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    </a:t>
                </a: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3E9C20-2C7E-46F9-B6B5-8C48BB527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48944" y="4124071"/>
                <a:ext cx="5043056" cy="954107"/>
              </a:xfrm>
              <a:prstGeom prst="rect">
                <a:avLst/>
              </a:prstGeom>
              <a:blipFill>
                <a:blip r:embed="rId4"/>
                <a:stretch>
                  <a:fillRect l="-1330" t="-3205" b="-5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53E9C20-2C7E-46F9-B6B5-8C48BB527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373" y="5949829"/>
            <a:ext cx="50028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Sơ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̀ </a:t>
            </a:r>
            <a:r>
              <a:rPr kumimoji="0" lang="en-US" altLang="en-US" sz="20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thời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quét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của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VGA 640x480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  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30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8683" y="187981"/>
            <a:ext cx="4143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10160">
                  <a:noFill/>
                  <a:prstDash val="solid"/>
                </a:ln>
              </a:rPr>
              <a:t>LẬP TRÌNH MÔ TẢ PHẦN CỨNG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9" y="649645"/>
            <a:ext cx="9983259" cy="59948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76967" y="187981"/>
            <a:ext cx="2719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ln w="10160">
                  <a:noFill/>
                  <a:prstDash val="solid"/>
                </a:ln>
              </a:rPr>
              <a:t>ĐỒNG BỘ HÓA VGA</a:t>
            </a:r>
            <a:endParaRPr lang="en-US" sz="2400" b="1" dirty="0">
              <a:ln w="10160">
                <a:noFill/>
                <a:prstDash val="solid"/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E43E9E-851C-44F7-B4B2-3B40479CA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4" y="847703"/>
            <a:ext cx="4690618" cy="3345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4E681-6FB0-40B0-82D9-3D4A46AA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49" y="847703"/>
            <a:ext cx="5262376" cy="5598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2F962-8F7B-437D-9CD3-BB2456077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4586"/>
            <a:ext cx="6310849" cy="456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3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609600" y="1408386"/>
            <a:ext cx="10110951" cy="830997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arallelogram 1"/>
          <p:cNvSpPr/>
          <p:nvPr/>
        </p:nvSpPr>
        <p:spPr>
          <a:xfrm>
            <a:off x="409903" y="2929372"/>
            <a:ext cx="10310648" cy="819807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E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20836" y="329285"/>
            <a:ext cx="3234713" cy="70788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Mạch</a:t>
            </a:r>
            <a:r>
              <a:rPr lang="en-US" sz="4000" dirty="0"/>
              <a:t> </a:t>
            </a:r>
            <a:r>
              <a:rPr lang="en-US" sz="4000" dirty="0" err="1"/>
              <a:t>tạo</a:t>
            </a:r>
            <a:r>
              <a:rPr lang="en-US" sz="4000" dirty="0"/>
              <a:t> pixel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440002"/>
            <a:ext cx="10857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tạo</a:t>
            </a:r>
            <a:r>
              <a:rPr lang="en-US" sz="2400" dirty="0"/>
              <a:t> pixel </a:t>
            </a:r>
            <a:r>
              <a:rPr lang="en-US" sz="2400" dirty="0" err="1"/>
              <a:t>tạo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rgb</a:t>
            </a:r>
            <a:r>
              <a:rPr lang="en-US" sz="2400" dirty="0"/>
              <a:t> 3 bit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cổng</a:t>
            </a:r>
            <a:r>
              <a:rPr lang="en-US" sz="2400" dirty="0"/>
              <a:t> VGA.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khiển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ngoài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nội</a:t>
            </a:r>
            <a:r>
              <a:rPr lang="en-US" sz="2400" dirty="0"/>
              <a:t> dung 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94828"/>
            <a:ext cx="1038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err="1"/>
              <a:t>hiệu</a:t>
            </a:r>
            <a:r>
              <a:rPr lang="en-US" sz="2400"/>
              <a:t> pixel_x </a:t>
            </a:r>
            <a:r>
              <a:rPr lang="en-US" sz="2400" err="1"/>
              <a:t>và</a:t>
            </a:r>
            <a:r>
              <a:rPr lang="en-US" sz="2400"/>
              <a:t> pixel_y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vga</a:t>
            </a:r>
            <a:r>
              <a:rPr lang="en-US" sz="2400" dirty="0"/>
              <a:t>-sync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cung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tọa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pixel.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9622" y="4418722"/>
            <a:ext cx="105628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Mạch</a:t>
            </a:r>
            <a:r>
              <a:rPr lang="en-US" sz="2400" dirty="0"/>
              <a:t>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gồm</a:t>
            </a:r>
            <a:r>
              <a:rPr lang="en-US" sz="2400" dirty="0"/>
              <a:t> 3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:</a:t>
            </a:r>
          </a:p>
          <a:p>
            <a:r>
              <a:rPr lang="en-US" sz="2400" dirty="0"/>
              <a:t>- Bit-mapped scheme </a:t>
            </a:r>
            <a:br>
              <a:rPr lang="en-US" sz="2400" dirty="0"/>
            </a:br>
            <a:r>
              <a:rPr lang="en-US" sz="2400" dirty="0"/>
              <a:t>- Tile-mapped scheme </a:t>
            </a:r>
          </a:p>
          <a:p>
            <a:r>
              <a:rPr lang="en-US" sz="2400" dirty="0"/>
              <a:t>- Object-mapped scheme </a:t>
            </a:r>
            <a:br>
              <a:rPr lang="en-US" dirty="0"/>
            </a:br>
            <a:endParaRPr lang="en-US" dirty="0"/>
          </a:p>
        </p:txBody>
      </p:sp>
      <p:sp>
        <p:nvSpPr>
          <p:cNvPr id="8" name="Frame 7"/>
          <p:cNvSpPr/>
          <p:nvPr/>
        </p:nvSpPr>
        <p:spPr>
          <a:xfrm>
            <a:off x="4330263" y="329285"/>
            <a:ext cx="3325286" cy="772624"/>
          </a:xfrm>
          <a:prstGeom prst="fram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lowchart: Decision 9"/>
          <p:cNvSpPr/>
          <p:nvPr/>
        </p:nvSpPr>
        <p:spPr>
          <a:xfrm rot="1879935">
            <a:off x="8350467" y="6194394"/>
            <a:ext cx="7683062" cy="2529890"/>
          </a:xfrm>
          <a:prstGeom prst="flowChartDecision">
            <a:avLst/>
          </a:prstGeom>
          <a:solidFill>
            <a:srgbClr val="FEB344"/>
          </a:solidFill>
          <a:ln>
            <a:solidFill>
              <a:srgbClr val="FEB3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nut 10"/>
          <p:cNvSpPr/>
          <p:nvPr/>
        </p:nvSpPr>
        <p:spPr>
          <a:xfrm>
            <a:off x="-989703" y="4991548"/>
            <a:ext cx="3560781" cy="3248810"/>
          </a:xfrm>
          <a:prstGeom prst="donut">
            <a:avLst/>
          </a:prstGeom>
          <a:solidFill>
            <a:srgbClr val="68A3EA"/>
          </a:solidFill>
          <a:ln>
            <a:solidFill>
              <a:srgbClr val="68A3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6A6236-481C-4902-89CB-C9D4C474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0718"/>
            <a:ext cx="5402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Bit-mapped scheme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630621" y="1138810"/>
          <a:ext cx="1110943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A0C46-769C-4759-BEE4-616D844BB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Alternate Process 14"/>
          <p:cNvSpPr/>
          <p:nvPr/>
        </p:nvSpPr>
        <p:spPr>
          <a:xfrm>
            <a:off x="6665792" y="3798175"/>
            <a:ext cx="5044965" cy="2937109"/>
          </a:xfrm>
          <a:prstGeom prst="flowChartAlternateProcess">
            <a:avLst/>
          </a:prstGeom>
          <a:solidFill>
            <a:srgbClr val="F1900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Alternate Process 13"/>
          <p:cNvSpPr/>
          <p:nvPr/>
        </p:nvSpPr>
        <p:spPr>
          <a:xfrm>
            <a:off x="481243" y="957298"/>
            <a:ext cx="5044965" cy="293710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523" y="1126413"/>
            <a:ext cx="4165600" cy="2671762"/>
          </a:xfrm>
        </p:spPr>
        <p:txBody>
          <a:bodyPr numCol="1">
            <a:no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1.  </a:t>
            </a: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Quốc</a:t>
            </a:r>
            <a:r>
              <a:rPr lang="en-US" dirty="0">
                <a:solidFill>
                  <a:schemeClr val="bg1"/>
                </a:solidFill>
              </a:rPr>
              <a:t> Vinh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dirty="0" err="1">
                <a:solidFill>
                  <a:schemeClr val="bg1"/>
                </a:solidFill>
              </a:rPr>
              <a:t>Vũ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Đức</a:t>
            </a:r>
            <a:r>
              <a:rPr lang="en-US" dirty="0">
                <a:solidFill>
                  <a:schemeClr val="bg1"/>
                </a:solidFill>
              </a:rPr>
              <a:t> Nam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Đăng</a:t>
            </a:r>
            <a:r>
              <a:rPr lang="en-US" dirty="0">
                <a:solidFill>
                  <a:schemeClr val="bg1"/>
                </a:solidFill>
              </a:rPr>
              <a:t> Khoa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4. Lê Minh</a:t>
            </a:r>
          </a:p>
          <a:p>
            <a:pPr algn="l"/>
            <a:endParaRPr lang="en-US" dirty="0"/>
          </a:p>
        </p:txBody>
      </p:sp>
      <p:sp>
        <p:nvSpPr>
          <p:cNvPr id="4" name="Subtitle 2"/>
          <p:cNvSpPr txBox="1"/>
          <p:nvPr/>
        </p:nvSpPr>
        <p:spPr>
          <a:xfrm>
            <a:off x="6757128" y="4043255"/>
            <a:ext cx="4749800" cy="22971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Thanh </a:t>
            </a:r>
            <a:r>
              <a:rPr lang="en-US" dirty="0" err="1">
                <a:solidFill>
                  <a:schemeClr val="bg1"/>
                </a:solidFill>
              </a:rPr>
              <a:t>Lâm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6. Phan </a:t>
            </a:r>
            <a:r>
              <a:rPr lang="en-US" dirty="0" err="1">
                <a:solidFill>
                  <a:schemeClr val="bg1"/>
                </a:solidFill>
              </a:rPr>
              <a:t>Khánh</a:t>
            </a:r>
            <a:r>
              <a:rPr lang="en-US" dirty="0">
                <a:solidFill>
                  <a:schemeClr val="bg1"/>
                </a:solidFill>
              </a:rPr>
              <a:t> Minh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7. </a:t>
            </a:r>
            <a:r>
              <a:rPr lang="en-US" dirty="0" err="1">
                <a:solidFill>
                  <a:schemeClr val="bg1"/>
                </a:solidFill>
              </a:rPr>
              <a:t>Nguyễn</a:t>
            </a:r>
            <a:r>
              <a:rPr lang="en-US" dirty="0">
                <a:solidFill>
                  <a:schemeClr val="bg1"/>
                </a:solidFill>
              </a:rPr>
              <a:t> Thanh </a:t>
            </a:r>
            <a:r>
              <a:rPr lang="en-US" dirty="0" err="1">
                <a:solidFill>
                  <a:schemeClr val="bg1"/>
                </a:solidFill>
              </a:rPr>
              <a:t>Bình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8. Huỳnh </a:t>
            </a:r>
            <a:r>
              <a:rPr lang="en-US" dirty="0" err="1">
                <a:solidFill>
                  <a:schemeClr val="bg1"/>
                </a:solidFill>
              </a:rPr>
              <a:t>Chí</a:t>
            </a:r>
            <a:r>
              <a:rPr lang="en-US" dirty="0">
                <a:solidFill>
                  <a:schemeClr val="bg1"/>
                </a:solidFill>
              </a:rPr>
              <a:t> Cường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18089" y="145682"/>
            <a:ext cx="72697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10160">
                  <a:noFill/>
                  <a:prstDash val="solid"/>
                </a:ln>
              </a:rPr>
              <a:t>VGA GRAPHIC CONTROLLER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07" y="3605441"/>
            <a:ext cx="3322575" cy="3322575"/>
          </a:xfrm>
          <a:prstGeom prst="rect">
            <a:avLst/>
          </a:prstGeom>
        </p:spPr>
      </p:pic>
      <p:sp>
        <p:nvSpPr>
          <p:cNvPr id="16" name="Half Frame 15"/>
          <p:cNvSpPr/>
          <p:nvPr/>
        </p:nvSpPr>
        <p:spPr>
          <a:xfrm rot="16200000">
            <a:off x="800102" y="5540267"/>
            <a:ext cx="543909" cy="214411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/>
          <p:cNvSpPr/>
          <p:nvPr/>
        </p:nvSpPr>
        <p:spPr>
          <a:xfrm rot="5400000">
            <a:off x="10966815" y="687697"/>
            <a:ext cx="1912883" cy="537490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0D224-3405-4839-BF19-ED30E60BB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98" y="1131409"/>
            <a:ext cx="3554085" cy="20997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DA5A4-431B-47B7-908A-0B92CA49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7083972" y="0"/>
            <a:ext cx="5108028" cy="6858000"/>
          </a:xfrm>
          <a:prstGeom prst="parallelogram">
            <a:avLst/>
          </a:prstGeom>
          <a:solidFill>
            <a:schemeClr val="accent5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12674" y="505935"/>
            <a:ext cx="554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Tile-mapp</a:t>
            </a:r>
            <a:r>
              <a:rPr lang="en-US" sz="4000" dirty="0">
                <a:solidFill>
                  <a:schemeClr val="bg1"/>
                </a:solidFill>
              </a:rPr>
              <a:t>ed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bg1"/>
                </a:solidFill>
              </a:rPr>
              <a:t>scheme</a:t>
            </a:r>
            <a:r>
              <a:rPr lang="en-US" sz="4000" dirty="0"/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7253" y="1719755"/>
            <a:ext cx="10163506" cy="83031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Để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giảm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yêu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cầu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bộ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nhớ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chúng</a:t>
            </a:r>
            <a:r>
              <a:rPr lang="en-US" sz="2400" dirty="0">
                <a:solidFill>
                  <a:schemeClr val="tx1"/>
                </a:solidFill>
              </a:rPr>
              <a:t> ta </a:t>
            </a:r>
            <a:r>
              <a:rPr lang="en-US" sz="2400" dirty="0" err="1">
                <a:solidFill>
                  <a:schemeClr val="tx1"/>
                </a:solidFill>
              </a:rPr>
              <a:t>sẽ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dùng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lược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đồ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này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để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ánh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xạ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theo</a:t>
            </a:r>
            <a:r>
              <a:rPr lang="en-US" sz="2400" dirty="0">
                <a:solidFill>
                  <a:schemeClr val="tx1"/>
                </a:solidFill>
              </a:rPr>
              <a:t> ô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7253" y="4995042"/>
            <a:ext cx="9490842" cy="7567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Khối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này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thường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yêu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cầu</a:t>
            </a:r>
            <a:r>
              <a:rPr lang="en-US" sz="2400" dirty="0">
                <a:solidFill>
                  <a:schemeClr val="tx1"/>
                </a:solidFill>
              </a:rPr>
              <a:t> ROM </a:t>
            </a:r>
            <a:r>
              <a:rPr lang="en-US" sz="2400" dirty="0" err="1">
                <a:solidFill>
                  <a:schemeClr val="tx1"/>
                </a:solidFill>
              </a:rPr>
              <a:t>để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lưu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mẫu</a:t>
            </a:r>
            <a:r>
              <a:rPr lang="en-US" sz="2400" dirty="0">
                <a:solidFill>
                  <a:schemeClr val="tx1"/>
                </a:solidFill>
              </a:rPr>
              <a:t> ô</a:t>
            </a:r>
            <a:r>
              <a:rPr lang="en-US" dirty="0"/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767253" y="3347022"/>
            <a:ext cx="9753600" cy="793265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Lược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đồ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này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sẽ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nhóm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các</a:t>
            </a:r>
            <a:r>
              <a:rPr lang="en-US" sz="2400" dirty="0">
                <a:solidFill>
                  <a:schemeClr val="tx1"/>
                </a:solidFill>
              </a:rPr>
              <a:t> bit </a:t>
            </a:r>
            <a:r>
              <a:rPr lang="en-US" sz="2400" dirty="0" err="1">
                <a:solidFill>
                  <a:schemeClr val="tx1"/>
                </a:solidFill>
              </a:rPr>
              <a:t>lại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thành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một</a:t>
            </a:r>
            <a:r>
              <a:rPr lang="en-US" sz="2400" dirty="0">
                <a:solidFill>
                  <a:schemeClr val="tx1"/>
                </a:solidFill>
              </a:rPr>
              <a:t> ô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DC196-4A79-4F94-A882-A8A0DADD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vel 5"/>
          <p:cNvSpPr/>
          <p:nvPr/>
        </p:nvSpPr>
        <p:spPr>
          <a:xfrm>
            <a:off x="2827283" y="199697"/>
            <a:ext cx="6064469" cy="798786"/>
          </a:xfrm>
          <a:prstGeom prst="beve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53103" y="199697"/>
            <a:ext cx="5402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Object-mapped scheme</a:t>
            </a:r>
          </a:p>
        </p:txBody>
      </p:sp>
      <p:sp>
        <p:nvSpPr>
          <p:cNvPr id="5" name="Snip Diagonal Corner Rectangle 4"/>
          <p:cNvSpPr/>
          <p:nvPr/>
        </p:nvSpPr>
        <p:spPr>
          <a:xfrm>
            <a:off x="641129" y="1692166"/>
            <a:ext cx="10426264" cy="4319752"/>
          </a:xfrm>
          <a:prstGeom prst="snip2Diag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>
                <a:solidFill>
                  <a:schemeClr val="tx1"/>
                </a:solidFill>
              </a:rPr>
              <a:t>Đối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với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một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trường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hợp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màn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hình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hiển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thị</a:t>
            </a:r>
            <a:r>
              <a:rPr lang="en-US" sz="2800" dirty="0">
                <a:solidFill>
                  <a:schemeClr val="tx1"/>
                </a:solidFill>
              </a:rPr>
              <a:t> video </a:t>
            </a:r>
            <a:r>
              <a:rPr lang="en-US" sz="2800" dirty="0" err="1">
                <a:solidFill>
                  <a:schemeClr val="tx1"/>
                </a:solidFill>
              </a:rPr>
              <a:t>có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thể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rất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đơn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giản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và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chỉ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chứa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một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vài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đối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tượng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  <a:r>
              <a:rPr lang="en-US" sz="2800" dirty="0" err="1">
                <a:solidFill>
                  <a:schemeClr val="tx1"/>
                </a:solidFill>
              </a:rPr>
              <a:t>Thay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vì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lãng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phí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bộ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nhớ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để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lưu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trữ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một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màn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hình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trống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chúng</a:t>
            </a:r>
            <a:r>
              <a:rPr lang="en-US" sz="2800" dirty="0">
                <a:solidFill>
                  <a:schemeClr val="tx1"/>
                </a:solidFill>
              </a:rPr>
              <a:t> ta </a:t>
            </a:r>
            <a:r>
              <a:rPr lang="en-US" sz="2800" dirty="0" err="1">
                <a:solidFill>
                  <a:schemeClr val="tx1"/>
                </a:solidFill>
              </a:rPr>
              <a:t>có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thể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tạo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các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đối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tượng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này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bằng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cách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sử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dụng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các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mạch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tạo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đối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tượng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đơn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giản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8D3546-96D8-4DA4-A9F5-2907EF17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/>
          <p:cNvSpPr/>
          <p:nvPr/>
        </p:nvSpPr>
        <p:spPr>
          <a:xfrm>
            <a:off x="0" y="1766806"/>
            <a:ext cx="12192000" cy="42227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iagonal Stripe 1"/>
          <p:cNvSpPr/>
          <p:nvPr/>
        </p:nvSpPr>
        <p:spPr>
          <a:xfrm>
            <a:off x="0" y="0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4A596B-841F-4DB5-8C54-E879DED5CE7B}"/>
              </a:ext>
            </a:extLst>
          </p:cNvPr>
          <p:cNvSpPr/>
          <p:nvPr/>
        </p:nvSpPr>
        <p:spPr>
          <a:xfrm>
            <a:off x="355952" y="1973668"/>
            <a:ext cx="52643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solidFill>
                  <a:schemeClr val="bg1"/>
                </a:solidFill>
              </a:rPr>
              <a:t>Hoạt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động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của</a:t>
            </a:r>
            <a:r>
              <a:rPr lang="en-US" sz="2400" dirty="0">
                <a:solidFill>
                  <a:schemeClr val="bg1"/>
                </a:solidFill>
              </a:rPr>
              <a:t> object generation circuit </a:t>
            </a:r>
            <a:r>
              <a:rPr lang="en-US" sz="2400" dirty="0" err="1">
                <a:solidFill>
                  <a:schemeClr val="bg1"/>
                </a:solidFill>
              </a:rPr>
              <a:t>như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sau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Giữ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tọa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và</a:t>
            </a:r>
            <a:r>
              <a:rPr lang="en-US" sz="2400" dirty="0">
                <a:solidFill>
                  <a:schemeClr val="bg1"/>
                </a:solidFill>
              </a:rPr>
              <a:t> so </a:t>
            </a:r>
            <a:r>
              <a:rPr lang="en-US" sz="2400" dirty="0" err="1">
                <a:solidFill>
                  <a:schemeClr val="bg1"/>
                </a:solidFill>
              </a:rPr>
              <a:t>sánh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với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tọa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quét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tới</a:t>
            </a:r>
            <a:endParaRPr lang="en-US" sz="2400" dirty="0">
              <a:solidFill>
                <a:schemeClr val="bg1"/>
              </a:solidFill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Nếu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tọa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quét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tới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đã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nằm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trong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vùng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hiển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thị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thì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tín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hiệu</a:t>
            </a:r>
            <a:r>
              <a:rPr lang="en-US" sz="2400">
                <a:solidFill>
                  <a:schemeClr val="bg1"/>
                </a:solidFill>
              </a:rPr>
              <a:t> obj_i</a:t>
            </a:r>
            <a:r>
              <a:rPr lang="en-US" sz="2400" dirty="0" err="1">
                <a:solidFill>
                  <a:schemeClr val="bg1"/>
                </a:solidFill>
              </a:rPr>
              <a:t>_on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được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tích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cực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lên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mức</a:t>
            </a:r>
            <a:r>
              <a:rPr lang="en-US" sz="2400" dirty="0">
                <a:solidFill>
                  <a:schemeClr val="bg1"/>
                </a:solidFill>
              </a:rPr>
              <a:t> 1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Mạch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này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biết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màu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sắc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cần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hiển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thị</a:t>
            </a:r>
            <a:r>
              <a:rPr lang="en-US" sz="2400" dirty="0">
                <a:solidFill>
                  <a:schemeClr val="bg1"/>
                </a:solidFill>
              </a:rPr>
              <a:t> qua </a:t>
            </a:r>
            <a:r>
              <a:rPr lang="en-US" sz="2400" dirty="0" err="1">
                <a:solidFill>
                  <a:schemeClr val="bg1"/>
                </a:solidFill>
              </a:rPr>
              <a:t>tín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hiệu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obj_i_rgb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987" y="439157"/>
            <a:ext cx="8921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n w="10160">
                  <a:noFill/>
                  <a:prstDash val="solid"/>
                </a:ln>
              </a:rPr>
              <a:t>THẾ HỆ ĐỒ HỌA VỚI LƯỢC ĐỒ ÁNH XẠ ĐỐI TƯỢNG</a:t>
            </a:r>
          </a:p>
        </p:txBody>
      </p:sp>
      <p:sp>
        <p:nvSpPr>
          <p:cNvPr id="9" name="Diagonal Stripe 8"/>
          <p:cNvSpPr/>
          <p:nvPr/>
        </p:nvSpPr>
        <p:spPr>
          <a:xfrm rot="10800000">
            <a:off x="8930185" y="4797517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28480" y="1973668"/>
            <a:ext cx="6155327" cy="377358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8871DB-1A5D-487E-BE8F-CFD0243E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7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66791" y="886580"/>
            <a:ext cx="6372105" cy="4862579"/>
          </a:xfrm>
          <a:prstGeom prst="rect">
            <a:avLst/>
          </a:prstGeom>
        </p:spPr>
      </p:pic>
      <p:sp>
        <p:nvSpPr>
          <p:cNvPr id="3" name="Diagonal Stripe 2">
            <a:extLst>
              <a:ext uri="{FF2B5EF4-FFF2-40B4-BE49-F238E27FC236}">
                <a16:creationId xmlns:a16="http://schemas.microsoft.com/office/drawing/2014/main" id="{36353AD8-E074-4B10-9FCA-6748DBD40544}"/>
              </a:ext>
            </a:extLst>
          </p:cNvPr>
          <p:cNvSpPr/>
          <p:nvPr/>
        </p:nvSpPr>
        <p:spPr>
          <a:xfrm>
            <a:off x="0" y="0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FE01BC72-2216-41D1-958E-174B907030C4}"/>
              </a:ext>
            </a:extLst>
          </p:cNvPr>
          <p:cNvSpPr/>
          <p:nvPr/>
        </p:nvSpPr>
        <p:spPr>
          <a:xfrm rot="10800000">
            <a:off x="8930185" y="4797517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1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ABD41FA-2B15-46B3-A0D9-DFCA47C9C587}"/>
              </a:ext>
            </a:extLst>
          </p:cNvPr>
          <p:cNvSpPr/>
          <p:nvPr/>
        </p:nvSpPr>
        <p:spPr>
          <a:xfrm>
            <a:off x="0" y="0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9186" y="117693"/>
            <a:ext cx="783020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module</a:t>
            </a:r>
            <a:r>
              <a:rPr lang="en-US" dirty="0"/>
              <a:t> </a:t>
            </a:r>
            <a:r>
              <a:rPr lang="en-US" dirty="0" err="1"/>
              <a:t>pong_graph_st</a:t>
            </a:r>
            <a:r>
              <a:rPr lang="en-US" dirty="0"/>
              <a:t> </a:t>
            </a:r>
          </a:p>
          <a:p>
            <a:r>
              <a:rPr lang="en-US" dirty="0"/>
              <a:t>( </a:t>
            </a:r>
          </a:p>
          <a:p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b="1" dirty="0"/>
              <a:t>wire</a:t>
            </a:r>
            <a:r>
              <a:rPr lang="en-US" dirty="0"/>
              <a:t> </a:t>
            </a:r>
            <a:r>
              <a:rPr lang="en-US" dirty="0" err="1"/>
              <a:t>video_on</a:t>
            </a:r>
            <a:r>
              <a:rPr lang="en-US" dirty="0"/>
              <a:t>, </a:t>
            </a:r>
          </a:p>
          <a:p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b="1" dirty="0"/>
              <a:t>wire</a:t>
            </a:r>
            <a:r>
              <a:rPr lang="en-US" dirty="0"/>
              <a:t> </a:t>
            </a:r>
            <a:r>
              <a:rPr lang="en-US"/>
              <a:t>[9:0] </a:t>
            </a:r>
            <a:r>
              <a:rPr lang="en-US" dirty="0" err="1"/>
              <a:t>pix_x</a:t>
            </a:r>
            <a:r>
              <a:rPr lang="en-US" dirty="0"/>
              <a:t>, </a:t>
            </a:r>
            <a:r>
              <a:rPr lang="en-US" dirty="0" err="1"/>
              <a:t>pix_y</a:t>
            </a:r>
            <a:r>
              <a:rPr lang="en-US" dirty="0"/>
              <a:t>, </a:t>
            </a:r>
          </a:p>
          <a:p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 err="1"/>
              <a:t>reg</a:t>
            </a:r>
            <a:r>
              <a:rPr lang="en-US" dirty="0"/>
              <a:t> [2:0] </a:t>
            </a:r>
            <a:r>
              <a:rPr lang="en-US" dirty="0" err="1"/>
              <a:t>graph_rgb</a:t>
            </a:r>
            <a:r>
              <a:rPr lang="en-US" dirty="0"/>
              <a:t> </a:t>
            </a:r>
          </a:p>
          <a:p>
            <a:r>
              <a:rPr lang="en-US" dirty="0"/>
              <a:t>) </a:t>
            </a:r>
            <a:r>
              <a:rPr lang="en-US"/>
              <a:t>; </a:t>
            </a:r>
          </a:p>
          <a:p>
            <a:endParaRPr lang="en-US" dirty="0"/>
          </a:p>
          <a:p>
            <a:r>
              <a:rPr lang="en-US" dirty="0"/>
              <a:t>//</a:t>
            </a:r>
            <a:r>
              <a:rPr lang="en-US" i="1" dirty="0"/>
              <a:t> constant and signal declaration </a:t>
            </a:r>
          </a:p>
          <a:p>
            <a:r>
              <a:rPr lang="en-US" dirty="0"/>
              <a:t>//</a:t>
            </a:r>
            <a:r>
              <a:rPr lang="en-US" i="1" dirty="0"/>
              <a:t> x, y coordinates </a:t>
            </a:r>
            <a:r>
              <a:rPr lang="en-US" i="1"/>
              <a:t>(0,0</a:t>
            </a:r>
            <a:r>
              <a:rPr lang="en-US" i="1" dirty="0"/>
              <a:t>) to (639,479) </a:t>
            </a:r>
          </a:p>
          <a:p>
            <a:r>
              <a:rPr lang="en-US" b="1" dirty="0" err="1"/>
              <a:t>localparam</a:t>
            </a:r>
            <a:r>
              <a:rPr lang="en-US" dirty="0"/>
              <a:t> MAX_X = 640; </a:t>
            </a:r>
          </a:p>
          <a:p>
            <a:r>
              <a:rPr lang="en-US" b="1" dirty="0" err="1"/>
              <a:t>localparam</a:t>
            </a:r>
            <a:r>
              <a:rPr lang="en-US" dirty="0"/>
              <a:t> MAX_Y = 480;</a:t>
            </a:r>
          </a:p>
          <a:p>
            <a:r>
              <a:rPr lang="en-US" dirty="0"/>
              <a:t>//</a:t>
            </a:r>
            <a:r>
              <a:rPr lang="en-US" i="1" dirty="0"/>
              <a:t> vertical stripe as a wall </a:t>
            </a:r>
          </a:p>
          <a:p>
            <a:r>
              <a:rPr lang="en-US" dirty="0"/>
              <a:t>//</a:t>
            </a:r>
            <a:r>
              <a:rPr lang="en-US" i="1" dirty="0"/>
              <a:t> wall left, right boundary </a:t>
            </a:r>
          </a:p>
          <a:p>
            <a:r>
              <a:rPr lang="en-US" b="1" dirty="0" err="1"/>
              <a:t>localparam</a:t>
            </a:r>
            <a:r>
              <a:rPr lang="en-US" dirty="0"/>
              <a:t> WALL_X_L = 32; </a:t>
            </a:r>
          </a:p>
          <a:p>
            <a:r>
              <a:rPr lang="en-US" b="1" dirty="0" err="1"/>
              <a:t>localparam</a:t>
            </a:r>
            <a:r>
              <a:rPr lang="en-US" dirty="0"/>
              <a:t> WALL_X_R = 35; </a:t>
            </a:r>
          </a:p>
          <a:p>
            <a:r>
              <a:rPr lang="en-US" dirty="0"/>
              <a:t>//</a:t>
            </a:r>
            <a:r>
              <a:rPr lang="en-US" i="1" dirty="0"/>
              <a:t> right vertical bar </a:t>
            </a:r>
          </a:p>
          <a:p>
            <a:r>
              <a:rPr lang="en-US" dirty="0"/>
              <a:t>//</a:t>
            </a:r>
            <a:r>
              <a:rPr lang="en-US" i="1" dirty="0"/>
              <a:t> bar left, right boundary </a:t>
            </a:r>
          </a:p>
          <a:p>
            <a:r>
              <a:rPr lang="en-US" b="1" dirty="0" err="1"/>
              <a:t>localparam</a:t>
            </a:r>
            <a:r>
              <a:rPr lang="en-US" b="1" dirty="0"/>
              <a:t> </a:t>
            </a:r>
            <a:r>
              <a:rPr lang="en-US" dirty="0"/>
              <a:t>BAR_X_L = 600;</a:t>
            </a:r>
          </a:p>
          <a:p>
            <a:r>
              <a:rPr lang="en-US" b="1" dirty="0" err="1"/>
              <a:t>localparam</a:t>
            </a:r>
            <a:r>
              <a:rPr lang="en-US" dirty="0"/>
              <a:t> BAR_X_R = 603; </a:t>
            </a:r>
          </a:p>
          <a:p>
            <a:r>
              <a:rPr lang="en-US" dirty="0"/>
              <a:t>//</a:t>
            </a:r>
            <a:r>
              <a:rPr lang="en-US" i="1" dirty="0"/>
              <a:t> bar top, bottom boundary </a:t>
            </a:r>
          </a:p>
          <a:p>
            <a:r>
              <a:rPr lang="en-US" b="1" dirty="0" err="1"/>
              <a:t>localparam</a:t>
            </a:r>
            <a:r>
              <a:rPr lang="en-US" dirty="0"/>
              <a:t> BAR_Y_SIZE = 72; </a:t>
            </a:r>
          </a:p>
          <a:p>
            <a:r>
              <a:rPr lang="en-US" b="1" dirty="0" err="1"/>
              <a:t>localparam</a:t>
            </a:r>
            <a:r>
              <a:rPr lang="en-US" dirty="0"/>
              <a:t> BAR_Y_T = MAX_Y</a:t>
            </a:r>
            <a:r>
              <a:rPr lang="en-US"/>
              <a:t>/2 - BAR</a:t>
            </a:r>
            <a:r>
              <a:rPr lang="en-US" dirty="0"/>
              <a:t>_Y_SIZE/2; //</a:t>
            </a:r>
            <a:r>
              <a:rPr lang="en-US" i="1" dirty="0"/>
              <a:t>204 </a:t>
            </a:r>
          </a:p>
          <a:p>
            <a:r>
              <a:rPr lang="en-US" b="1" dirty="0" err="1"/>
              <a:t>localparam</a:t>
            </a:r>
            <a:r>
              <a:rPr lang="en-US" dirty="0"/>
              <a:t> BAR_Y_B = BAR_Y</a:t>
            </a:r>
            <a:r>
              <a:rPr lang="en-US"/>
              <a:t>_T + BAR</a:t>
            </a:r>
            <a:r>
              <a:rPr lang="en-US" dirty="0"/>
              <a:t>_Y_</a:t>
            </a:r>
            <a:r>
              <a:rPr lang="en-US"/>
              <a:t>SIZE - 1;</a:t>
            </a:r>
            <a:r>
              <a:rPr lang="en-US" i="1"/>
              <a:t> </a:t>
            </a:r>
            <a:r>
              <a:rPr lang="en-US"/>
              <a:t>//</a:t>
            </a:r>
            <a:r>
              <a:rPr lang="en-US" i="1"/>
              <a:t>275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87440" y="2395404"/>
            <a:ext cx="60854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</a:t>
            </a:r>
            <a:r>
              <a:rPr lang="en-US" i="1" dirty="0"/>
              <a:t>square ball </a:t>
            </a:r>
          </a:p>
          <a:p>
            <a:r>
              <a:rPr lang="en-US" b="1" dirty="0" err="1"/>
              <a:t>localparam</a:t>
            </a:r>
            <a:r>
              <a:rPr lang="en-US" dirty="0"/>
              <a:t> BALL_SIZE = 8; </a:t>
            </a:r>
          </a:p>
          <a:p>
            <a:r>
              <a:rPr lang="en-US" dirty="0"/>
              <a:t>// </a:t>
            </a:r>
            <a:r>
              <a:rPr lang="en-US" i="1" dirty="0"/>
              <a:t>ball left, right boundary </a:t>
            </a:r>
          </a:p>
          <a:p>
            <a:r>
              <a:rPr lang="en-US" b="1" dirty="0" err="1"/>
              <a:t>localparam</a:t>
            </a:r>
            <a:r>
              <a:rPr lang="en-US" dirty="0"/>
              <a:t> BALL_X_L = 580; </a:t>
            </a:r>
          </a:p>
          <a:p>
            <a:r>
              <a:rPr lang="en-US" b="1" dirty="0" err="1"/>
              <a:t>localparam</a:t>
            </a:r>
            <a:r>
              <a:rPr lang="en-US" dirty="0"/>
              <a:t> BALL_X_R = BALL_X</a:t>
            </a:r>
            <a:r>
              <a:rPr lang="en-US"/>
              <a:t>_L + BALL_SIZE - 1; //</a:t>
            </a:r>
            <a:r>
              <a:rPr lang="en-US" i="1"/>
              <a:t>587</a:t>
            </a:r>
            <a:r>
              <a:rPr lang="en-US"/>
              <a:t> </a:t>
            </a:r>
            <a:endParaRPr lang="en-US" dirty="0"/>
          </a:p>
          <a:p>
            <a:r>
              <a:rPr lang="en-US" dirty="0"/>
              <a:t>// </a:t>
            </a:r>
            <a:r>
              <a:rPr lang="en-US" i="1" dirty="0"/>
              <a:t>ball top, bottom boundary </a:t>
            </a:r>
          </a:p>
          <a:p>
            <a:r>
              <a:rPr lang="en-US" b="1" dirty="0" err="1"/>
              <a:t>localparam</a:t>
            </a:r>
            <a:r>
              <a:rPr lang="en-US" dirty="0"/>
              <a:t> BALL_Y_T = 238; </a:t>
            </a:r>
          </a:p>
          <a:p>
            <a:r>
              <a:rPr lang="en-US" b="1" dirty="0" err="1"/>
              <a:t>localparam</a:t>
            </a:r>
            <a:r>
              <a:rPr lang="en-US" dirty="0"/>
              <a:t> BALL_Y_B = BALL_Y_T+BALL_SIZE </a:t>
            </a:r>
            <a:r>
              <a:rPr lang="en-US"/>
              <a:t>_1; //</a:t>
            </a:r>
            <a:r>
              <a:rPr lang="en-US" i="1"/>
              <a:t>245</a:t>
            </a:r>
            <a:r>
              <a:rPr lang="en-US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D1829970-0636-4BF1-8737-C4817EADCA20}"/>
              </a:ext>
            </a:extLst>
          </p:cNvPr>
          <p:cNvSpPr/>
          <p:nvPr/>
        </p:nvSpPr>
        <p:spPr>
          <a:xfrm rot="10800000">
            <a:off x="8930185" y="4797517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20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27A0CAF7-6BE3-46EF-BCC5-11AACA424DF4}"/>
              </a:ext>
            </a:extLst>
          </p:cNvPr>
          <p:cNvSpPr/>
          <p:nvPr/>
        </p:nvSpPr>
        <p:spPr>
          <a:xfrm>
            <a:off x="0" y="0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697" y="84083"/>
            <a:ext cx="68132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</a:t>
            </a:r>
            <a:r>
              <a:rPr lang="en-US" i="1" dirty="0"/>
              <a:t>object output signals </a:t>
            </a:r>
          </a:p>
          <a:p>
            <a:r>
              <a:rPr lang="en-US" b="1" dirty="0"/>
              <a:t>wire</a:t>
            </a:r>
            <a:r>
              <a:rPr lang="en-US" dirty="0"/>
              <a:t> </a:t>
            </a:r>
            <a:r>
              <a:rPr lang="en-US" dirty="0" err="1"/>
              <a:t>wall_on</a:t>
            </a:r>
            <a:r>
              <a:rPr lang="en-US" dirty="0"/>
              <a:t>, </a:t>
            </a:r>
            <a:r>
              <a:rPr lang="en-US" dirty="0" err="1"/>
              <a:t>bar_on</a:t>
            </a:r>
            <a:r>
              <a:rPr lang="en-US" dirty="0"/>
              <a:t>, </a:t>
            </a:r>
            <a:r>
              <a:rPr lang="en-US" dirty="0" err="1"/>
              <a:t>sq_ball_on</a:t>
            </a:r>
            <a:r>
              <a:rPr lang="en-US" dirty="0"/>
              <a:t>; </a:t>
            </a:r>
          </a:p>
          <a:p>
            <a:r>
              <a:rPr lang="en-US" b="1" dirty="0"/>
              <a:t>wire</a:t>
            </a:r>
            <a:r>
              <a:rPr lang="en-US" dirty="0"/>
              <a:t> [2: 0] </a:t>
            </a:r>
            <a:r>
              <a:rPr lang="en-US" dirty="0" err="1"/>
              <a:t>wall_rgb</a:t>
            </a:r>
            <a:r>
              <a:rPr lang="en-US" dirty="0"/>
              <a:t>, </a:t>
            </a:r>
            <a:r>
              <a:rPr lang="en-US" dirty="0" err="1"/>
              <a:t>bar_rgb</a:t>
            </a:r>
            <a:r>
              <a:rPr lang="en-US" dirty="0"/>
              <a:t>, </a:t>
            </a:r>
            <a:r>
              <a:rPr lang="en-US" dirty="0" err="1"/>
              <a:t>ball_rgb</a:t>
            </a:r>
            <a:r>
              <a:rPr lang="en-US"/>
              <a:t>; </a:t>
            </a:r>
          </a:p>
          <a:p>
            <a:endParaRPr lang="en-US"/>
          </a:p>
          <a:p>
            <a:r>
              <a:rPr lang="en-US"/>
              <a:t>// </a:t>
            </a:r>
            <a:r>
              <a:rPr lang="en-US" i="1" dirty="0"/>
              <a:t>body</a:t>
            </a:r>
            <a:r>
              <a:rPr lang="en-US" dirty="0"/>
              <a:t> </a:t>
            </a:r>
          </a:p>
          <a:p>
            <a:r>
              <a:rPr lang="en-US" dirty="0"/>
              <a:t>// </a:t>
            </a:r>
            <a:r>
              <a:rPr lang="en-US" i="1" dirty="0"/>
              <a:t>(wall) left vertical strip </a:t>
            </a:r>
          </a:p>
          <a:p>
            <a:r>
              <a:rPr lang="en-US" dirty="0"/>
              <a:t>// </a:t>
            </a:r>
            <a:r>
              <a:rPr lang="en-US" i="1" dirty="0"/>
              <a:t>pixel within wall </a:t>
            </a:r>
          </a:p>
          <a:p>
            <a:r>
              <a:rPr lang="en-US" b="1" dirty="0"/>
              <a:t>assign</a:t>
            </a:r>
            <a:r>
              <a:rPr lang="en-US" dirty="0"/>
              <a:t> </a:t>
            </a:r>
            <a:r>
              <a:rPr lang="en-US" dirty="0" err="1"/>
              <a:t>wall_on</a:t>
            </a:r>
            <a:r>
              <a:rPr lang="en-US" dirty="0"/>
              <a:t> = (WALL_X</a:t>
            </a:r>
            <a:r>
              <a:rPr lang="en-US"/>
              <a:t>_L &lt;= pix</a:t>
            </a:r>
            <a:r>
              <a:rPr lang="en-US" dirty="0" err="1"/>
              <a:t>_x</a:t>
            </a:r>
            <a:r>
              <a:rPr lang="en-US" dirty="0"/>
              <a:t>) &amp;&amp; (</a:t>
            </a:r>
            <a:r>
              <a:rPr lang="en-US" dirty="0" err="1"/>
              <a:t>pix</a:t>
            </a:r>
            <a:r>
              <a:rPr lang="en-US" err="1"/>
              <a:t>_</a:t>
            </a:r>
            <a:r>
              <a:rPr lang="en-US"/>
              <a:t>x &lt;= WALL</a:t>
            </a:r>
            <a:r>
              <a:rPr lang="en-US" dirty="0"/>
              <a:t>_X_R); </a:t>
            </a:r>
          </a:p>
          <a:p>
            <a:r>
              <a:rPr lang="en-US" dirty="0"/>
              <a:t>// </a:t>
            </a:r>
            <a:r>
              <a:rPr lang="en-US" i="1" dirty="0"/>
              <a:t>wall </a:t>
            </a:r>
            <a:r>
              <a:rPr lang="en-US" i="1" dirty="0" err="1"/>
              <a:t>rgb</a:t>
            </a:r>
            <a:r>
              <a:rPr lang="en-US" i="1" dirty="0"/>
              <a:t> output </a:t>
            </a:r>
          </a:p>
          <a:p>
            <a:r>
              <a:rPr lang="en-US" b="1" dirty="0"/>
              <a:t>assign</a:t>
            </a:r>
            <a:r>
              <a:rPr lang="en-US" dirty="0"/>
              <a:t> </a:t>
            </a:r>
            <a:r>
              <a:rPr lang="en-US" dirty="0" err="1"/>
              <a:t>wall_rgb</a:t>
            </a:r>
            <a:r>
              <a:rPr lang="en-US" dirty="0"/>
              <a:t> = 3'b001; // </a:t>
            </a:r>
            <a:r>
              <a:rPr lang="en-US" i="1" dirty="0"/>
              <a:t>blue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697" y="2952001"/>
            <a:ext cx="6263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</a:t>
            </a:r>
            <a:r>
              <a:rPr lang="en-US" i="1" dirty="0"/>
              <a:t>right vertical bar </a:t>
            </a:r>
          </a:p>
          <a:p>
            <a:r>
              <a:rPr lang="en-US" dirty="0"/>
              <a:t>// </a:t>
            </a:r>
            <a:r>
              <a:rPr lang="en-US" i="1" dirty="0"/>
              <a:t>pixel within bar </a:t>
            </a:r>
          </a:p>
          <a:p>
            <a:r>
              <a:rPr lang="en-US" b="1" dirty="0"/>
              <a:t>assign</a:t>
            </a:r>
            <a:r>
              <a:rPr lang="en-US" dirty="0"/>
              <a:t> </a:t>
            </a:r>
            <a:r>
              <a:rPr lang="en-US" dirty="0" err="1"/>
              <a:t>bar_on</a:t>
            </a:r>
            <a:r>
              <a:rPr lang="en-US" dirty="0"/>
              <a:t> = (BAR_X</a:t>
            </a:r>
            <a:r>
              <a:rPr lang="en-US"/>
              <a:t>_L &lt;= pix</a:t>
            </a:r>
            <a:r>
              <a:rPr lang="en-US" dirty="0" err="1"/>
              <a:t>_x</a:t>
            </a:r>
            <a:r>
              <a:rPr lang="en-US" dirty="0"/>
              <a:t>) &amp;&amp; (</a:t>
            </a:r>
            <a:r>
              <a:rPr lang="en-US" dirty="0" err="1"/>
              <a:t>pix</a:t>
            </a:r>
            <a:r>
              <a:rPr lang="en-US" err="1"/>
              <a:t>_</a:t>
            </a:r>
            <a:r>
              <a:rPr lang="en-US"/>
              <a:t>x &lt;= BAR</a:t>
            </a:r>
            <a:r>
              <a:rPr lang="en-US" dirty="0"/>
              <a:t>_X_R</a:t>
            </a:r>
            <a:r>
              <a:rPr lang="en-US"/>
              <a:t>) &amp;&amp; 	           (</a:t>
            </a:r>
            <a:r>
              <a:rPr lang="en-US" dirty="0"/>
              <a:t>BAR_Y</a:t>
            </a:r>
            <a:r>
              <a:rPr lang="en-US"/>
              <a:t>_T &lt;= pix</a:t>
            </a:r>
            <a:r>
              <a:rPr lang="en-US" dirty="0" err="1"/>
              <a:t>_y</a:t>
            </a:r>
            <a:r>
              <a:rPr lang="en-US" dirty="0"/>
              <a:t>) &amp;&amp; (</a:t>
            </a:r>
            <a:r>
              <a:rPr lang="en-US" dirty="0" err="1"/>
              <a:t>pix</a:t>
            </a:r>
            <a:r>
              <a:rPr lang="en-US" err="1"/>
              <a:t>_</a:t>
            </a:r>
            <a:r>
              <a:rPr lang="en-US"/>
              <a:t>y &lt;= BAR</a:t>
            </a:r>
            <a:r>
              <a:rPr lang="en-US" dirty="0"/>
              <a:t>_Y_B); </a:t>
            </a:r>
          </a:p>
          <a:p>
            <a:r>
              <a:rPr lang="en-US" dirty="0"/>
              <a:t>// </a:t>
            </a:r>
            <a:r>
              <a:rPr lang="en-US" i="1" dirty="0"/>
              <a:t>bar </a:t>
            </a:r>
            <a:r>
              <a:rPr lang="en-US" i="1" dirty="0" err="1"/>
              <a:t>rgb</a:t>
            </a:r>
            <a:r>
              <a:rPr lang="en-US" i="1" dirty="0"/>
              <a:t> output </a:t>
            </a:r>
          </a:p>
          <a:p>
            <a:r>
              <a:rPr lang="en-US" b="1" dirty="0"/>
              <a:t>assign</a:t>
            </a:r>
            <a:r>
              <a:rPr lang="en-US" dirty="0"/>
              <a:t> </a:t>
            </a:r>
            <a:r>
              <a:rPr lang="en-US" dirty="0" err="1"/>
              <a:t>bar_rgb</a:t>
            </a:r>
            <a:r>
              <a:rPr lang="en-US" dirty="0"/>
              <a:t> = </a:t>
            </a:r>
            <a:r>
              <a:rPr lang="en-US"/>
              <a:t>3'b010; // </a:t>
            </a:r>
            <a:r>
              <a:rPr lang="en-US" i="1" dirty="0"/>
              <a:t>green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9697" y="5019591"/>
            <a:ext cx="7031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</a:t>
            </a:r>
            <a:r>
              <a:rPr lang="en-US" i="1" dirty="0"/>
              <a:t>square ball </a:t>
            </a:r>
          </a:p>
          <a:p>
            <a:r>
              <a:rPr lang="en-US" dirty="0"/>
              <a:t>// </a:t>
            </a:r>
            <a:r>
              <a:rPr lang="en-US" i="1" dirty="0"/>
              <a:t>pixel within squared ball </a:t>
            </a:r>
          </a:p>
          <a:p>
            <a:r>
              <a:rPr lang="en-US" b="1" dirty="0"/>
              <a:t>assign</a:t>
            </a:r>
            <a:r>
              <a:rPr lang="en-US" dirty="0"/>
              <a:t> </a:t>
            </a:r>
            <a:r>
              <a:rPr lang="en-US" dirty="0" err="1"/>
              <a:t>sq_ball_on</a:t>
            </a:r>
            <a:r>
              <a:rPr lang="en-US" dirty="0"/>
              <a:t> = (BALL_X_</a:t>
            </a:r>
            <a:r>
              <a:rPr lang="en-US"/>
              <a:t>L &lt;= pix</a:t>
            </a:r>
            <a:r>
              <a:rPr lang="en-US" dirty="0" err="1"/>
              <a:t>_x</a:t>
            </a:r>
            <a:r>
              <a:rPr lang="en-US" dirty="0"/>
              <a:t>) &amp;&amp; (</a:t>
            </a:r>
            <a:r>
              <a:rPr lang="en-US" dirty="0" err="1"/>
              <a:t>pix_</a:t>
            </a:r>
            <a:r>
              <a:rPr lang="en-US" err="1"/>
              <a:t>x</a:t>
            </a:r>
            <a:r>
              <a:rPr lang="en-US"/>
              <a:t> &lt;= BALL</a:t>
            </a:r>
            <a:r>
              <a:rPr lang="en-US" dirty="0"/>
              <a:t>_X_R</a:t>
            </a:r>
            <a:r>
              <a:rPr lang="en-US"/>
              <a:t>) &amp;&amp; 		(</a:t>
            </a:r>
            <a:r>
              <a:rPr lang="en-US" dirty="0"/>
              <a:t>BALL_Y_</a:t>
            </a:r>
            <a:r>
              <a:rPr lang="en-US"/>
              <a:t>T &lt;= pix</a:t>
            </a:r>
            <a:r>
              <a:rPr lang="en-US" dirty="0" err="1"/>
              <a:t>_y</a:t>
            </a:r>
            <a:r>
              <a:rPr lang="en-US" dirty="0"/>
              <a:t>) &amp;&amp; (</a:t>
            </a:r>
            <a:r>
              <a:rPr lang="en-US" dirty="0" err="1"/>
              <a:t>pix_</a:t>
            </a:r>
            <a:r>
              <a:rPr lang="en-US" err="1"/>
              <a:t>y</a:t>
            </a:r>
            <a:r>
              <a:rPr lang="en-US"/>
              <a:t> &lt;= BALL</a:t>
            </a:r>
            <a:r>
              <a:rPr lang="en-US" dirty="0"/>
              <a:t>_Y_B); </a:t>
            </a:r>
          </a:p>
          <a:p>
            <a:r>
              <a:rPr lang="en-US" b="1" dirty="0"/>
              <a:t>assign</a:t>
            </a:r>
            <a:r>
              <a:rPr lang="en-US" dirty="0"/>
              <a:t> </a:t>
            </a:r>
            <a:r>
              <a:rPr lang="en-US" dirty="0" err="1"/>
              <a:t>ball_rgb</a:t>
            </a:r>
            <a:r>
              <a:rPr lang="en-US" dirty="0"/>
              <a:t> = 3'b100; //</a:t>
            </a:r>
            <a:r>
              <a:rPr lang="en-US" i="1" dirty="0"/>
              <a:t> </a:t>
            </a:r>
            <a:r>
              <a:rPr lang="en-US" i="1"/>
              <a:t>red 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231117" y="1223654"/>
            <a:ext cx="49608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</a:t>
            </a:r>
            <a:r>
              <a:rPr lang="en-US" i="1" dirty="0" err="1"/>
              <a:t>rgb</a:t>
            </a:r>
            <a:r>
              <a:rPr lang="en-US" i="1" dirty="0"/>
              <a:t> multiplexing circuit </a:t>
            </a:r>
          </a:p>
          <a:p>
            <a:r>
              <a:rPr lang="en-US" b="1" dirty="0"/>
              <a:t>always @* </a:t>
            </a:r>
            <a:endParaRPr lang="en-US" dirty="0"/>
          </a:p>
          <a:p>
            <a:r>
              <a:rPr lang="en-US" b="1" dirty="0"/>
              <a:t>if</a:t>
            </a:r>
            <a:r>
              <a:rPr lang="en-US" dirty="0"/>
              <a:t> (~</a:t>
            </a:r>
            <a:r>
              <a:rPr lang="en-US" dirty="0" err="1"/>
              <a:t>video_on</a:t>
            </a:r>
            <a:r>
              <a:rPr lang="en-US" dirty="0"/>
              <a:t>) </a:t>
            </a:r>
          </a:p>
          <a:p>
            <a:r>
              <a:rPr lang="en-US"/>
              <a:t>   graph</a:t>
            </a:r>
            <a:r>
              <a:rPr lang="en-US" dirty="0" err="1"/>
              <a:t>_rgb</a:t>
            </a:r>
            <a:r>
              <a:rPr lang="en-US" dirty="0"/>
              <a:t> = 3'b000; // </a:t>
            </a:r>
            <a:r>
              <a:rPr lang="en-US" i="1" dirty="0"/>
              <a:t>blank</a:t>
            </a:r>
            <a:r>
              <a:rPr lang="en-US" dirty="0"/>
              <a:t> </a:t>
            </a:r>
          </a:p>
          <a:p>
            <a:r>
              <a:rPr lang="en-US" b="1" dirty="0"/>
              <a:t>else </a:t>
            </a:r>
            <a:endParaRPr lang="en-US" dirty="0"/>
          </a:p>
          <a:p>
            <a:r>
              <a:rPr lang="en-US" b="1"/>
              <a:t>   if</a:t>
            </a:r>
            <a:r>
              <a:rPr lang="en-US"/>
              <a:t> </a:t>
            </a:r>
            <a:r>
              <a:rPr lang="en-US" dirty="0"/>
              <a:t>(</a:t>
            </a:r>
            <a:r>
              <a:rPr lang="en-US" dirty="0" err="1"/>
              <a:t>wall_on</a:t>
            </a:r>
            <a:r>
              <a:rPr lang="en-US" dirty="0"/>
              <a:t>)</a:t>
            </a:r>
          </a:p>
          <a:p>
            <a:r>
              <a:rPr lang="en-US"/>
              <a:t>      graph</a:t>
            </a:r>
            <a:r>
              <a:rPr lang="en-US" dirty="0" err="1"/>
              <a:t>_rgb</a:t>
            </a:r>
            <a:r>
              <a:rPr lang="en-US" dirty="0"/>
              <a:t> = </a:t>
            </a:r>
            <a:r>
              <a:rPr lang="en-US" dirty="0" err="1"/>
              <a:t>wall_rgb</a:t>
            </a:r>
            <a:r>
              <a:rPr lang="en-US" dirty="0"/>
              <a:t>; </a:t>
            </a:r>
          </a:p>
          <a:p>
            <a:r>
              <a:rPr lang="en-US" b="1"/>
              <a:t>   else </a:t>
            </a:r>
            <a:r>
              <a:rPr lang="en-US" b="1" dirty="0"/>
              <a:t>if </a:t>
            </a:r>
            <a:r>
              <a:rPr lang="en-US" dirty="0"/>
              <a:t>(</a:t>
            </a:r>
            <a:r>
              <a:rPr lang="en-US" dirty="0" err="1"/>
              <a:t>bar_on</a:t>
            </a:r>
            <a:r>
              <a:rPr lang="en-US" dirty="0"/>
              <a:t>) </a:t>
            </a:r>
          </a:p>
          <a:p>
            <a:r>
              <a:rPr lang="en-US"/>
              <a:t>      graph</a:t>
            </a:r>
            <a:r>
              <a:rPr lang="en-US" dirty="0" err="1"/>
              <a:t>_rgb</a:t>
            </a:r>
            <a:r>
              <a:rPr lang="en-US" dirty="0"/>
              <a:t> = </a:t>
            </a:r>
            <a:r>
              <a:rPr lang="en-US" dirty="0" err="1"/>
              <a:t>bar_rgb</a:t>
            </a:r>
            <a:r>
              <a:rPr lang="en-US" dirty="0"/>
              <a:t>; </a:t>
            </a:r>
          </a:p>
          <a:p>
            <a:r>
              <a:rPr lang="en-US" b="1"/>
              <a:t>   else </a:t>
            </a:r>
            <a:r>
              <a:rPr lang="en-US" b="1" dirty="0"/>
              <a:t>if </a:t>
            </a:r>
            <a:r>
              <a:rPr lang="en-US" dirty="0"/>
              <a:t>(</a:t>
            </a:r>
            <a:r>
              <a:rPr lang="en-US" dirty="0" err="1"/>
              <a:t>sq_ball_on</a:t>
            </a:r>
            <a:r>
              <a:rPr lang="en-US" dirty="0"/>
              <a:t>) </a:t>
            </a:r>
          </a:p>
          <a:p>
            <a:r>
              <a:rPr lang="en-US"/>
              <a:t>      graph</a:t>
            </a:r>
            <a:r>
              <a:rPr lang="en-US" dirty="0" err="1"/>
              <a:t>_rgb</a:t>
            </a:r>
            <a:r>
              <a:rPr lang="en-US" dirty="0"/>
              <a:t> = </a:t>
            </a:r>
            <a:r>
              <a:rPr lang="en-US" dirty="0" err="1"/>
              <a:t>ball_rgb</a:t>
            </a:r>
            <a:r>
              <a:rPr lang="en-US" dirty="0"/>
              <a:t>; </a:t>
            </a:r>
          </a:p>
          <a:p>
            <a:r>
              <a:rPr lang="en-US" b="1"/>
              <a:t>   else </a:t>
            </a:r>
            <a:endParaRPr lang="en-US" dirty="0"/>
          </a:p>
          <a:p>
            <a:r>
              <a:rPr lang="en-US"/>
              <a:t>      graph</a:t>
            </a:r>
            <a:r>
              <a:rPr lang="en-US" dirty="0" err="1"/>
              <a:t>_rgb</a:t>
            </a:r>
            <a:r>
              <a:rPr lang="en-US" dirty="0"/>
              <a:t> = 3'b110; // </a:t>
            </a:r>
            <a:r>
              <a:rPr lang="en-US" i="1"/>
              <a:t>yellow background</a:t>
            </a:r>
          </a:p>
          <a:p>
            <a:endParaRPr lang="en-US" i="1" dirty="0"/>
          </a:p>
          <a:p>
            <a:r>
              <a:rPr lang="en-US" b="1" dirty="0" err="1"/>
              <a:t>endmodule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2718D844-0D79-48F5-A042-8A9EFF515D0E}"/>
              </a:ext>
            </a:extLst>
          </p:cNvPr>
          <p:cNvSpPr/>
          <p:nvPr/>
        </p:nvSpPr>
        <p:spPr>
          <a:xfrm rot="10800000">
            <a:off x="8930185" y="4797517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9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gonal Stripe 8"/>
          <p:cNvSpPr/>
          <p:nvPr/>
        </p:nvSpPr>
        <p:spPr>
          <a:xfrm rot="10800000">
            <a:off x="8930185" y="4797517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iagonal Stripe 1"/>
          <p:cNvSpPr/>
          <p:nvPr/>
        </p:nvSpPr>
        <p:spPr>
          <a:xfrm>
            <a:off x="0" y="0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8BD0EE0-DC31-4F4B-B18D-F084BB189A16}"/>
              </a:ext>
            </a:extLst>
          </p:cNvPr>
          <p:cNvSpPr/>
          <p:nvPr/>
        </p:nvSpPr>
        <p:spPr>
          <a:xfrm>
            <a:off x="341194" y="191069"/>
            <a:ext cx="7642746" cy="928047"/>
          </a:xfrm>
          <a:prstGeom prst="frame">
            <a:avLst/>
          </a:prstGeom>
          <a:solidFill>
            <a:srgbClr val="F19001"/>
          </a:solidFill>
          <a:ln>
            <a:solidFill>
              <a:srgbClr val="F19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1D5BC5-6B56-407F-8012-8F86DFA7C6DC}"/>
              </a:ext>
            </a:extLst>
          </p:cNvPr>
          <p:cNvSpPr/>
          <p:nvPr/>
        </p:nvSpPr>
        <p:spPr>
          <a:xfrm>
            <a:off x="491031" y="362704"/>
            <a:ext cx="7396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n w="10160">
                  <a:noFill/>
                  <a:prstDash val="solid"/>
                </a:ln>
              </a:rPr>
              <a:t>THẾ HỆ ĐỒ HỌA VỚI LƯỢC ĐỒ ÁNH XẠ BIT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BC623F-F8D5-4C7E-A04C-6D98D5FA3F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90982" y="1405192"/>
            <a:ext cx="5821079" cy="52617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785A4-419B-4A3F-A027-7C00D48F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gonal Stripe 8"/>
          <p:cNvSpPr/>
          <p:nvPr/>
        </p:nvSpPr>
        <p:spPr>
          <a:xfrm rot="10800000">
            <a:off x="8930185" y="4797517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iagonal Stripe 1"/>
          <p:cNvSpPr/>
          <p:nvPr/>
        </p:nvSpPr>
        <p:spPr>
          <a:xfrm>
            <a:off x="0" y="0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364BBA-8DBE-4935-8BC4-FFA3D166E9E4}"/>
              </a:ext>
            </a:extLst>
          </p:cNvPr>
          <p:cNvSpPr/>
          <p:nvPr/>
        </p:nvSpPr>
        <p:spPr>
          <a:xfrm>
            <a:off x="649914" y="350828"/>
            <a:ext cx="2734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ln w="10160">
                  <a:noFill/>
                  <a:prstDash val="solid"/>
                </a:ln>
              </a:rPr>
              <a:t>DÙNG RAM 2 CỔNG</a:t>
            </a:r>
            <a:endParaRPr lang="en-US" sz="2400" b="1" dirty="0">
              <a:ln w="10160">
                <a:noFill/>
                <a:prstDash val="solid"/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F26068-5227-49E2-976A-EA247304C9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7115" y="1782619"/>
            <a:ext cx="7829541" cy="375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7DA27-C80B-4B8F-B55B-7533E49F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8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554A41-F741-44F1-A6E6-80141FD87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63" y="2104405"/>
            <a:ext cx="7636537" cy="412402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F44C78-F694-4D36-84D8-9FC30269A57D}"/>
              </a:ext>
            </a:extLst>
          </p:cNvPr>
          <p:cNvSpPr/>
          <p:nvPr/>
        </p:nvSpPr>
        <p:spPr>
          <a:xfrm>
            <a:off x="4188691" y="1032531"/>
            <a:ext cx="3814618" cy="6834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Xử</a:t>
            </a:r>
            <a:r>
              <a:rPr lang="en-US" sz="2400" b="1" dirty="0"/>
              <a:t> </a:t>
            </a:r>
            <a:r>
              <a:rPr lang="en-US" sz="2400" b="1" dirty="0" err="1"/>
              <a:t>lý</a:t>
            </a:r>
            <a:r>
              <a:rPr lang="en-US" sz="2400" b="1" dirty="0"/>
              <a:t> </a:t>
            </a:r>
            <a:r>
              <a:rPr lang="en-US" sz="2400" b="1" dirty="0" err="1"/>
              <a:t>ảnh</a:t>
            </a:r>
            <a:r>
              <a:rPr lang="en-US" sz="2400" b="1" dirty="0"/>
              <a:t> </a:t>
            </a:r>
            <a:r>
              <a:rPr lang="en-US" sz="2400" b="1" dirty="0" err="1"/>
              <a:t>bằng</a:t>
            </a:r>
            <a:r>
              <a:rPr lang="en-US" sz="2400" b="1" dirty="0"/>
              <a:t> Verilog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BFE79-AB16-48DF-9311-2CBB72EEEEC3}"/>
              </a:ext>
            </a:extLst>
          </p:cNvPr>
          <p:cNvSpPr txBox="1"/>
          <p:nvPr/>
        </p:nvSpPr>
        <p:spPr>
          <a:xfrm>
            <a:off x="5093408" y="6321709"/>
            <a:ext cx="24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C814E-404F-412F-B9F9-3093360B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44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D26E8-2361-492D-96FE-8771CB356F93}"/>
              </a:ext>
            </a:extLst>
          </p:cNvPr>
          <p:cNvSpPr/>
          <p:nvPr/>
        </p:nvSpPr>
        <p:spPr>
          <a:xfrm>
            <a:off x="47374" y="2429159"/>
            <a:ext cx="1423590" cy="1097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.bmp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B5A532-2667-4F7E-9E52-531864F4AD2E}"/>
              </a:ext>
            </a:extLst>
          </p:cNvPr>
          <p:cNvSpPr/>
          <p:nvPr/>
        </p:nvSpPr>
        <p:spPr>
          <a:xfrm>
            <a:off x="2618510" y="2429161"/>
            <a:ext cx="1423590" cy="10970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.hex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F0A9D-AB49-421D-A364-4465D6A60B9A}"/>
              </a:ext>
            </a:extLst>
          </p:cNvPr>
          <p:cNvSpPr/>
          <p:nvPr/>
        </p:nvSpPr>
        <p:spPr>
          <a:xfrm>
            <a:off x="5295865" y="2429159"/>
            <a:ext cx="1423590" cy="1097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G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C95273-C197-4DC9-9E5E-45F9421363D0}"/>
              </a:ext>
            </a:extLst>
          </p:cNvPr>
          <p:cNvSpPr/>
          <p:nvPr/>
        </p:nvSpPr>
        <p:spPr>
          <a:xfrm>
            <a:off x="8043681" y="2429157"/>
            <a:ext cx="1423590" cy="1097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G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3A2FBC-AEB4-482F-9C6A-9FC9AF9B34BD}"/>
              </a:ext>
            </a:extLst>
          </p:cNvPr>
          <p:cNvSpPr/>
          <p:nvPr/>
        </p:nvSpPr>
        <p:spPr>
          <a:xfrm>
            <a:off x="10721036" y="2429158"/>
            <a:ext cx="1423590" cy="10970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.bmp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A073B0-2F3B-48E0-991F-3585C919F39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470964" y="2977680"/>
            <a:ext cx="1147546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21BC41-FD0F-47F6-8C89-F2B6F1D9518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042100" y="2977680"/>
            <a:ext cx="1253765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5D994B-4E57-4E45-8FD5-AF787194CC7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719455" y="2977678"/>
            <a:ext cx="1324226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FAFFAB-18D5-4331-8221-C677782D6B5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9467271" y="2977678"/>
            <a:ext cx="125376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B357C35-F287-457E-83DE-3ABDB9F112AD}"/>
              </a:ext>
            </a:extLst>
          </p:cNvPr>
          <p:cNvSpPr txBox="1"/>
          <p:nvPr/>
        </p:nvSpPr>
        <p:spPr>
          <a:xfrm>
            <a:off x="1631171" y="2608345"/>
            <a:ext cx="9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384928-FB8F-487D-92F5-0A18EB8A18F2}"/>
              </a:ext>
            </a:extLst>
          </p:cNvPr>
          <p:cNvSpPr txBox="1"/>
          <p:nvPr/>
        </p:nvSpPr>
        <p:spPr>
          <a:xfrm>
            <a:off x="4250566" y="260834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Verilog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E5726C-59A7-4550-849B-7A8F841877F9}"/>
              </a:ext>
            </a:extLst>
          </p:cNvPr>
          <p:cNvSpPr txBox="1"/>
          <p:nvPr/>
        </p:nvSpPr>
        <p:spPr>
          <a:xfrm>
            <a:off x="6963028" y="260834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Verilog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859460-9CEB-4E7F-8FFF-92A8E5D3A7F2}"/>
              </a:ext>
            </a:extLst>
          </p:cNvPr>
          <p:cNvSpPr txBox="1"/>
          <p:nvPr/>
        </p:nvSpPr>
        <p:spPr>
          <a:xfrm>
            <a:off x="9707524" y="260834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Verilog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E88300-6F00-4FB7-AC60-AF64F2B11702}"/>
              </a:ext>
            </a:extLst>
          </p:cNvPr>
          <p:cNvSpPr txBox="1"/>
          <p:nvPr/>
        </p:nvSpPr>
        <p:spPr>
          <a:xfrm>
            <a:off x="1520535" y="3098047"/>
            <a:ext cx="1009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47FF3E-0B39-468E-B941-FF7CE1A3AFDC}"/>
              </a:ext>
            </a:extLst>
          </p:cNvPr>
          <p:cNvSpPr txBox="1"/>
          <p:nvPr/>
        </p:nvSpPr>
        <p:spPr>
          <a:xfrm>
            <a:off x="4127038" y="3036492"/>
            <a:ext cx="1154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/>
              <a:t>Biên</a:t>
            </a:r>
            <a:r>
              <a:rPr lang="en-US" sz="1400" dirty="0"/>
              <a:t> </a:t>
            </a:r>
            <a:r>
              <a:rPr lang="en-US" sz="1400" dirty="0" err="1"/>
              <a:t>dịch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lưu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biến</a:t>
            </a:r>
            <a:r>
              <a:rPr lang="en-US" sz="1400" dirty="0"/>
              <a:t> </a:t>
            </a:r>
            <a:r>
              <a:rPr lang="en-US" sz="1400" dirty="0" err="1"/>
              <a:t>tạm</a:t>
            </a:r>
            <a:r>
              <a:rPr lang="en-US" sz="1400" dirty="0"/>
              <a:t> </a:t>
            </a:r>
            <a:r>
              <a:rPr lang="en-US" sz="1400" dirty="0" err="1"/>
              <a:t>thời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1D8518-1483-427B-ACE7-876909DD760D}"/>
              </a:ext>
            </a:extLst>
          </p:cNvPr>
          <p:cNvSpPr txBox="1"/>
          <p:nvPr/>
        </p:nvSpPr>
        <p:spPr>
          <a:xfrm>
            <a:off x="6708690" y="3098047"/>
            <a:ext cx="1345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Xử</a:t>
            </a:r>
            <a:r>
              <a:rPr lang="en-US" sz="1400" dirty="0"/>
              <a:t> </a:t>
            </a:r>
            <a:r>
              <a:rPr lang="en-US" sz="1400" dirty="0" err="1"/>
              <a:t>lý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biến</a:t>
            </a:r>
            <a:r>
              <a:rPr lang="en-US" sz="1400" dirty="0"/>
              <a:t> RGB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870602-3D68-4BDF-845C-D8BA057C7A54}"/>
              </a:ext>
            </a:extLst>
          </p:cNvPr>
          <p:cNvSpPr txBox="1"/>
          <p:nvPr/>
        </p:nvSpPr>
        <p:spPr>
          <a:xfrm>
            <a:off x="9589336" y="3098046"/>
            <a:ext cx="1009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Chuyển</a:t>
            </a:r>
            <a:r>
              <a:rPr lang="en-US" sz="1400" dirty="0"/>
              <a:t> </a:t>
            </a:r>
            <a:r>
              <a:rPr lang="en-US" sz="1400" dirty="0" err="1"/>
              <a:t>đổi</a:t>
            </a:r>
            <a:endParaRPr lang="en-US" sz="14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F1A283-AC36-4956-8FD3-1D9C3BE35AD6}"/>
              </a:ext>
            </a:extLst>
          </p:cNvPr>
          <p:cNvSpPr/>
          <p:nvPr/>
        </p:nvSpPr>
        <p:spPr>
          <a:xfrm>
            <a:off x="415636" y="286328"/>
            <a:ext cx="1653309" cy="46181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9E8E8-EE51-4BF8-BD31-9ABB49E1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4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nut 5"/>
          <p:cNvSpPr/>
          <p:nvPr/>
        </p:nvSpPr>
        <p:spPr>
          <a:xfrm rot="20845668">
            <a:off x="6246573" y="2675233"/>
            <a:ext cx="5581935" cy="3493826"/>
          </a:xfrm>
          <a:prstGeom prst="donu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45" y="1825625"/>
            <a:ext cx="5560291" cy="4351338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Giới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thiệu</a:t>
            </a:r>
            <a:r>
              <a:rPr lang="en-US" dirty="0">
                <a:solidFill>
                  <a:srgbClr val="FF0000"/>
                </a:solidFill>
              </a:rPr>
              <a:t> VGA</a:t>
            </a:r>
          </a:p>
          <a:p>
            <a:pPr lvl="1"/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CRT</a:t>
            </a:r>
          </a:p>
          <a:p>
            <a:pPr lvl="1"/>
            <a:r>
              <a:rPr lang="en-US" dirty="0" err="1"/>
              <a:t>Cổng</a:t>
            </a:r>
            <a:r>
              <a:rPr lang="en-US" dirty="0"/>
              <a:t> VGA </a:t>
            </a:r>
            <a:r>
              <a:rPr lang="en-US" dirty="0" err="1"/>
              <a:t>của</a:t>
            </a:r>
            <a:r>
              <a:rPr lang="en-US" dirty="0"/>
              <a:t> board S3</a:t>
            </a:r>
          </a:p>
          <a:p>
            <a:pPr lvl="1"/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err="1"/>
              <a:t>điều</a:t>
            </a:r>
            <a:r>
              <a:rPr lang="en-US"/>
              <a:t> khiển </a:t>
            </a:r>
            <a:r>
              <a:rPr lang="en-US" dirty="0"/>
              <a:t>video	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err="1">
                <a:solidFill>
                  <a:srgbClr val="FF0000"/>
                </a:solidFill>
              </a:rPr>
              <a:t>Đồng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bộ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hóa</a:t>
            </a:r>
            <a:r>
              <a:rPr lang="en-US" sz="2800" dirty="0">
                <a:solidFill>
                  <a:srgbClr val="FF0000"/>
                </a:solidFill>
              </a:rPr>
              <a:t> VGA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chiều</a:t>
            </a:r>
            <a:r>
              <a:rPr lang="en-US" sz="2400" dirty="0"/>
              <a:t> </a:t>
            </a:r>
            <a:r>
              <a:rPr lang="en-US" sz="2400" dirty="0" err="1"/>
              <a:t>ngang</a:t>
            </a:r>
            <a:endParaRPr lang="en-US" sz="2400" dirty="0"/>
          </a:p>
          <a:p>
            <a:pPr marL="685800" lvl="2">
              <a:spcBef>
                <a:spcPts val="1000"/>
              </a:spcBef>
            </a:pP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chiều</a:t>
            </a:r>
            <a:r>
              <a:rPr lang="en-US" sz="2400" dirty="0"/>
              <a:t> </a:t>
            </a:r>
            <a:r>
              <a:rPr lang="en-US" sz="2400" dirty="0" err="1"/>
              <a:t>dọc</a:t>
            </a:r>
            <a:endParaRPr lang="en-US" sz="2400" dirty="0"/>
          </a:p>
          <a:p>
            <a:pPr marL="685800" lvl="2">
              <a:spcBef>
                <a:spcPts val="1000"/>
              </a:spcBef>
            </a:pP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hóa</a:t>
            </a:r>
            <a:r>
              <a:rPr lang="en-US" sz="2400" dirty="0"/>
              <a:t> VGA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tả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cứng</a:t>
            </a:r>
            <a:endParaRPr lang="en-US" sz="2400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5994400" y="1825625"/>
            <a:ext cx="5929745" cy="3235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FF0000"/>
                </a:solidFill>
              </a:rPr>
              <a:t>Tổng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về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tạo</a:t>
            </a:r>
            <a:r>
              <a:rPr lang="en-US" dirty="0">
                <a:solidFill>
                  <a:srgbClr val="FF0000"/>
                </a:solidFill>
              </a:rPr>
              <a:t> pixel</a:t>
            </a:r>
          </a:p>
          <a:p>
            <a:r>
              <a:rPr lang="en-US" sz="2800" dirty="0" err="1">
                <a:solidFill>
                  <a:srgbClr val="FF0000"/>
                </a:solidFill>
              </a:rPr>
              <a:t>Thế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hệ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đồ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họa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với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lược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đồ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ánh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xạ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đối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tượng</a:t>
            </a:r>
            <a:endParaRPr lang="en-US" dirty="0">
              <a:solidFill>
                <a:srgbClr val="FF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en-US" sz="2800" dirty="0" err="1">
                <a:solidFill>
                  <a:srgbClr val="FF0000"/>
                </a:solidFill>
              </a:rPr>
              <a:t>Thế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hệ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đồ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họa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với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lược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đồ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ánh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xạ</a:t>
            </a:r>
            <a:r>
              <a:rPr lang="en-US" sz="2800" dirty="0">
                <a:solidFill>
                  <a:srgbClr val="FF0000"/>
                </a:solidFill>
              </a:rPr>
              <a:t> Bit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err="1"/>
              <a:t>Dùng</a:t>
            </a:r>
            <a:r>
              <a:rPr lang="en-US" sz="2400" dirty="0"/>
              <a:t> Ram 2 </a:t>
            </a:r>
            <a:r>
              <a:rPr lang="en-US" sz="2400" dirty="0" err="1"/>
              <a:t>cổng</a:t>
            </a:r>
            <a:endParaRPr lang="en-US" sz="2400" dirty="0"/>
          </a:p>
          <a:p>
            <a:pPr marL="0" lvl="1" indent="0">
              <a:spcBef>
                <a:spcPts val="1000"/>
              </a:spcBef>
              <a:buNone/>
            </a:pP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545125" y="294690"/>
            <a:ext cx="28985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10160">
                  <a:noFill/>
                  <a:prstDash val="solid"/>
                </a:ln>
              </a:rPr>
              <a:t>NỘI DUNG</a:t>
            </a:r>
          </a:p>
        </p:txBody>
      </p:sp>
      <p:sp>
        <p:nvSpPr>
          <p:cNvPr id="2" name="Minus 1"/>
          <p:cNvSpPr/>
          <p:nvPr/>
        </p:nvSpPr>
        <p:spPr>
          <a:xfrm>
            <a:off x="2418686" y="840419"/>
            <a:ext cx="7151427" cy="8429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C245F3-5CAE-4DF1-B6A7-A2A35531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B610C0-1DF7-49FA-A130-89D3551E8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98" y="867960"/>
            <a:ext cx="6705600" cy="47577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30966C-3481-42B8-A94C-B03E3102DED0}"/>
              </a:ext>
            </a:extLst>
          </p:cNvPr>
          <p:cNvSpPr/>
          <p:nvPr/>
        </p:nvSpPr>
        <p:spPr>
          <a:xfrm>
            <a:off x="81023" y="73891"/>
            <a:ext cx="1653309" cy="71910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Máy</a:t>
            </a:r>
            <a:r>
              <a:rPr lang="en-US" b="1" dirty="0"/>
              <a:t> </a:t>
            </a:r>
            <a:r>
              <a:rPr lang="en-US" b="1" dirty="0" err="1"/>
              <a:t>trạng</a:t>
            </a:r>
            <a:r>
              <a:rPr lang="en-US" b="1" dirty="0"/>
              <a:t> </a:t>
            </a:r>
            <a:r>
              <a:rPr lang="en-US" b="1" dirty="0" err="1"/>
              <a:t>thái</a:t>
            </a:r>
            <a:r>
              <a:rPr lang="en-US" b="1" dirty="0"/>
              <a:t> (FSM)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A3C45D-1558-4055-B1A3-000C6AD13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4"/>
          <a:stretch/>
        </p:blipFill>
        <p:spPr>
          <a:xfrm>
            <a:off x="81023" y="878928"/>
            <a:ext cx="5133975" cy="57234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77D5B-1EEE-4837-9DD7-F879B541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4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C92332-59CD-4985-99AF-E3EF101D8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1" y="138878"/>
            <a:ext cx="4547254" cy="3031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426EF-DB97-4AD5-8392-3009E22B7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79" y="28164"/>
            <a:ext cx="4547255" cy="3031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66DEC-1294-4379-B523-F3C6B2A7E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2" y="3170380"/>
            <a:ext cx="4547253" cy="3031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1DC8B-F6EC-41BE-925D-E2E829CC4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79" y="3170378"/>
            <a:ext cx="4547257" cy="30315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65DEA-2C77-4288-92F1-7B6FA686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31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7B335-3EF7-413E-A2E1-4BEB35AFF967}"/>
              </a:ext>
            </a:extLst>
          </p:cNvPr>
          <p:cNvSpPr txBox="1"/>
          <p:nvPr/>
        </p:nvSpPr>
        <p:spPr>
          <a:xfrm>
            <a:off x="5326087" y="6356350"/>
            <a:ext cx="29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qua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96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65B01-09FA-48A9-9B27-536A6F06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876" y="1157749"/>
            <a:ext cx="7873181" cy="4542502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Adobe Garamond Pro" panose="02020502060506020403" pitchFamily="18" charset="0"/>
              </a:rPr>
              <a:t>Thanks for watching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80866-C584-4909-B331-7E35E381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32</a:t>
            </a:fld>
            <a:endParaRPr lang="en-US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690A9B8D-FDB1-42B5-9F56-F1940188782B}"/>
              </a:ext>
            </a:extLst>
          </p:cNvPr>
          <p:cNvSpPr/>
          <p:nvPr/>
        </p:nvSpPr>
        <p:spPr>
          <a:xfrm>
            <a:off x="0" y="0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1CF481DA-9D16-42AB-9F4A-0AC6BC101018}"/>
              </a:ext>
            </a:extLst>
          </p:cNvPr>
          <p:cNvSpPr/>
          <p:nvPr/>
        </p:nvSpPr>
        <p:spPr>
          <a:xfrm rot="10800000">
            <a:off x="8930185" y="4797517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8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gonal Stripe 8"/>
          <p:cNvSpPr/>
          <p:nvPr/>
        </p:nvSpPr>
        <p:spPr>
          <a:xfrm rot="10800000">
            <a:off x="8930185" y="4797517"/>
            <a:ext cx="3261815" cy="2047864"/>
          </a:xfrm>
          <a:prstGeom prst="diagStrip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BF4675-C216-468D-93BB-895065275CDF}"/>
              </a:ext>
            </a:extLst>
          </p:cNvPr>
          <p:cNvSpPr/>
          <p:nvPr/>
        </p:nvSpPr>
        <p:spPr>
          <a:xfrm>
            <a:off x="212436" y="184727"/>
            <a:ext cx="3639127" cy="581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Phần</a:t>
            </a:r>
            <a:r>
              <a:rPr lang="en-US" sz="2400" b="1" dirty="0"/>
              <a:t> </a:t>
            </a:r>
            <a:r>
              <a:rPr lang="en-US" sz="2400" b="1" dirty="0" err="1"/>
              <a:t>mềm</a:t>
            </a:r>
            <a:r>
              <a:rPr lang="en-US" sz="2400" b="1" dirty="0"/>
              <a:t> </a:t>
            </a:r>
            <a:r>
              <a:rPr lang="en-US" sz="2400" b="1" dirty="0" err="1"/>
              <a:t>được</a:t>
            </a:r>
            <a:r>
              <a:rPr lang="en-US" sz="2400" b="1" dirty="0"/>
              <a:t> </a:t>
            </a:r>
            <a:r>
              <a:rPr lang="en-US" sz="2400" b="1" dirty="0" err="1"/>
              <a:t>sử</a:t>
            </a:r>
            <a:r>
              <a:rPr lang="en-US" sz="2400" b="1" dirty="0"/>
              <a:t> </a:t>
            </a:r>
            <a:r>
              <a:rPr lang="en-US" sz="2400" b="1" dirty="0" err="1"/>
              <a:t>dụng</a:t>
            </a: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2D6A0-70DC-412D-87BA-7A45C2C7C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2" y="1077280"/>
            <a:ext cx="2447925" cy="1590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506D0C-03BA-4FC5-A2B2-37EAA631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91" y="787399"/>
            <a:ext cx="1715943" cy="2170436"/>
          </a:xfrm>
          <a:prstGeom prst="rect">
            <a:avLst/>
          </a:prstGeom>
        </p:spPr>
      </p:pic>
      <p:pic>
        <p:nvPicPr>
          <p:cNvPr id="2052" name="Picture 4" descr="MATLAB Logo | Symbol, History, PNG (3840*2160)">
            <a:extLst>
              <a:ext uri="{FF2B5EF4-FFF2-40B4-BE49-F238E27FC236}">
                <a16:creationId xmlns:a16="http://schemas.microsoft.com/office/drawing/2014/main" id="{1777AE90-753C-4A4F-897D-8576EFF8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24" y="106775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DA375-DE5A-4A26-A555-B005FAA9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FE679-AE4D-4702-AB3D-CBD2FBD8DAB3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7948F-AE94-4D1F-AE72-7F7C7D5668B2}"/>
              </a:ext>
            </a:extLst>
          </p:cNvPr>
          <p:cNvSpPr txBox="1"/>
          <p:nvPr/>
        </p:nvSpPr>
        <p:spPr>
          <a:xfrm>
            <a:off x="886402" y="4549699"/>
            <a:ext cx="9633528" cy="74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FPGA Prototyping by Verilog Examples: Xilinx Spartan-3 Version– Pong P. Chu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https://www.fpga4student.com/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13EB1C-CD7B-475B-81E8-78BEF9FA62E1}"/>
              </a:ext>
            </a:extLst>
          </p:cNvPr>
          <p:cNvSpPr/>
          <p:nvPr/>
        </p:nvSpPr>
        <p:spPr>
          <a:xfrm>
            <a:off x="212437" y="3300210"/>
            <a:ext cx="3121890" cy="581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Tài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 </a:t>
            </a:r>
            <a:r>
              <a:rPr lang="en-US" sz="2400" b="1" dirty="0" err="1"/>
              <a:t>tham</a:t>
            </a:r>
            <a:r>
              <a:rPr lang="en-US" sz="2400" b="1" dirty="0"/>
              <a:t> </a:t>
            </a:r>
            <a:r>
              <a:rPr lang="en-US" sz="2400" b="1" dirty="0" err="1"/>
              <a:t>khảo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5708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20806726">
            <a:off x="82818" y="4656186"/>
            <a:ext cx="6648226" cy="149469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19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>
            <a:off x="2972119" y="20574"/>
            <a:ext cx="9042853" cy="191931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19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0" y="1754453"/>
            <a:ext cx="12192000" cy="44086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5BD05-A535-4F35-AA19-62169582B30A}"/>
              </a:ext>
            </a:extLst>
          </p:cNvPr>
          <p:cNvSpPr/>
          <p:nvPr/>
        </p:nvSpPr>
        <p:spPr>
          <a:xfrm>
            <a:off x="397461" y="579263"/>
            <a:ext cx="6813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Video Graphics Array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1C6EB0-BC1D-4505-850E-935928030EEF}"/>
              </a:ext>
            </a:extLst>
          </p:cNvPr>
          <p:cNvSpPr/>
          <p:nvPr/>
        </p:nvSpPr>
        <p:spPr>
          <a:xfrm>
            <a:off x="123141" y="2097379"/>
            <a:ext cx="4686603" cy="2943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Đ</a:t>
            </a:r>
            <a:r>
              <a:rPr lang="vi-VN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ược giới thiệu lần đầu với dòng máy IBM vào cuối những năm 1980 cùng dòng máy tính cá nhân PS/2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8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màu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cơ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giải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640 x 480, 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màn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CRT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6D7287-A339-4081-A267-08E2F4D4E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4" b="9535"/>
          <a:stretch/>
        </p:blipFill>
        <p:spPr>
          <a:xfrm>
            <a:off x="5035553" y="2592582"/>
            <a:ext cx="7033306" cy="17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1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05C486-DF3F-49A6-9421-2D7D130129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187"/>
            <a:ext cx="5436066" cy="4043494"/>
          </a:xfrm>
          <a:prstGeom prst="rect">
            <a:avLst/>
          </a:prstGeom>
        </p:spPr>
      </p:pic>
      <p:sp>
        <p:nvSpPr>
          <p:cNvPr id="5" name="Bevel 4"/>
          <p:cNvSpPr/>
          <p:nvPr/>
        </p:nvSpPr>
        <p:spPr>
          <a:xfrm>
            <a:off x="1897528" y="144379"/>
            <a:ext cx="8013032" cy="962527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95D16-C313-4AF3-BA75-FD596D58EF2A}"/>
              </a:ext>
            </a:extLst>
          </p:cNvPr>
          <p:cNvSpPr/>
          <p:nvPr/>
        </p:nvSpPr>
        <p:spPr>
          <a:xfrm>
            <a:off x="2230951" y="236091"/>
            <a:ext cx="7346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000" b="1" dirty="0">
                <a:solidFill>
                  <a:schemeClr val="bg1"/>
                </a:solidFill>
              </a:rPr>
              <a:t>HOẠT ĐỘNG CƠ BẢN CỦA CRT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2845298"/>
              </p:ext>
            </p:extLst>
          </p:nvPr>
        </p:nvGraphicFramePr>
        <p:xfrm>
          <a:off x="4209715" y="11986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998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/>
        </p:nvSpPr>
        <p:spPr>
          <a:xfrm>
            <a:off x="9070669" y="27936"/>
            <a:ext cx="3128211" cy="2610852"/>
          </a:xfrm>
          <a:prstGeom prst="donut">
            <a:avLst/>
          </a:prstGeom>
          <a:solidFill>
            <a:srgbClr val="FFE653"/>
          </a:solidFill>
          <a:ln>
            <a:solidFill>
              <a:srgbClr val="FFE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503D2-7471-4E58-9337-746A31CAF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48" y="1066606"/>
            <a:ext cx="6444032" cy="5769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2033" y="321740"/>
            <a:ext cx="5957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10160">
                  <a:noFill/>
                  <a:prstDash val="solid"/>
                </a:ln>
              </a:rPr>
              <a:t>HOẠT ĐỘNG CƠ BẢN CỦA CRT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373704"/>
              </p:ext>
            </p:extLst>
          </p:nvPr>
        </p:nvGraphicFramePr>
        <p:xfrm>
          <a:off x="-54949" y="1333362"/>
          <a:ext cx="6352561" cy="426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255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B6D656C-20E9-4303-AC10-35DFA4FD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69" y="1040295"/>
            <a:ext cx="7272514" cy="494531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7A95AD-DC1E-46E9-A8FA-A16122751F47}"/>
              </a:ext>
            </a:extLst>
          </p:cNvPr>
          <p:cNvSpPr txBox="1"/>
          <p:nvPr/>
        </p:nvSpPr>
        <p:spPr>
          <a:xfrm>
            <a:off x="402336" y="297650"/>
            <a:ext cx="884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Nguyên</a:t>
            </a:r>
            <a:r>
              <a:rPr lang="en-US" sz="3600" b="1" dirty="0"/>
              <a:t> </a:t>
            </a:r>
            <a:r>
              <a:rPr lang="en-US" sz="3600" b="1" dirty="0" err="1"/>
              <a:t>lý</a:t>
            </a:r>
            <a:r>
              <a:rPr lang="en-US" sz="3600" b="1" dirty="0"/>
              <a:t> </a:t>
            </a:r>
            <a:r>
              <a:rPr lang="en-US" sz="3600" b="1" dirty="0" err="1"/>
              <a:t>hiển</a:t>
            </a:r>
            <a:r>
              <a:rPr lang="en-US" sz="3600" b="1" dirty="0"/>
              <a:t> </a:t>
            </a:r>
            <a:r>
              <a:rPr lang="en-US" sz="3600" b="1" dirty="0" err="1"/>
              <a:t>thị</a:t>
            </a:r>
            <a:r>
              <a:rPr lang="en-US" sz="3600" b="1" dirty="0"/>
              <a:t> </a:t>
            </a:r>
            <a:r>
              <a:rPr lang="en-US" sz="3600" b="1" dirty="0" err="1"/>
              <a:t>hình</a:t>
            </a:r>
            <a:r>
              <a:rPr lang="en-US" sz="3600" b="1" dirty="0"/>
              <a:t> </a:t>
            </a:r>
            <a:r>
              <a:rPr lang="en-US" sz="3600" b="1" dirty="0" err="1"/>
              <a:t>ảnh</a:t>
            </a:r>
            <a:r>
              <a:rPr lang="en-US" sz="3600" b="1" dirty="0"/>
              <a:t> </a:t>
            </a:r>
            <a:r>
              <a:rPr lang="en-US" sz="3600" b="1" dirty="0" err="1"/>
              <a:t>trên</a:t>
            </a:r>
            <a:r>
              <a:rPr lang="en-US" sz="3600" b="1" dirty="0"/>
              <a:t> </a:t>
            </a:r>
            <a:r>
              <a:rPr lang="en-US" sz="3600" b="1" dirty="0" err="1"/>
              <a:t>màn</a:t>
            </a:r>
            <a:r>
              <a:rPr lang="en-US" sz="3600" b="1" dirty="0"/>
              <a:t> </a:t>
            </a:r>
            <a:r>
              <a:rPr lang="en-US" sz="3600" b="1" dirty="0" err="1"/>
              <a:t>hình</a:t>
            </a:r>
            <a:endParaRPr lang="en-US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6095A18-2CD0-4374-9A50-9751632124DC}"/>
              </a:ext>
            </a:extLst>
          </p:cNvPr>
          <p:cNvGraphicFramePr>
            <a:graphicFrameLocks noGrp="1"/>
          </p:cNvGraphicFramePr>
          <p:nvPr/>
        </p:nvGraphicFramePr>
        <p:xfrm>
          <a:off x="225007" y="1862356"/>
          <a:ext cx="4219655" cy="3302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909">
                  <a:extLst>
                    <a:ext uri="{9D8B030D-6E8A-4147-A177-3AD203B41FA5}">
                      <a16:colId xmlns:a16="http://schemas.microsoft.com/office/drawing/2014/main" val="2712234835"/>
                    </a:ext>
                  </a:extLst>
                </a:gridCol>
                <a:gridCol w="1055773">
                  <a:extLst>
                    <a:ext uri="{9D8B030D-6E8A-4147-A177-3AD203B41FA5}">
                      <a16:colId xmlns:a16="http://schemas.microsoft.com/office/drawing/2014/main" val="2375867425"/>
                    </a:ext>
                  </a:extLst>
                </a:gridCol>
                <a:gridCol w="1055773">
                  <a:extLst>
                    <a:ext uri="{9D8B030D-6E8A-4147-A177-3AD203B41FA5}">
                      <a16:colId xmlns:a16="http://schemas.microsoft.com/office/drawing/2014/main" val="3385515952"/>
                    </a:ext>
                  </a:extLst>
                </a:gridCol>
                <a:gridCol w="1055200">
                  <a:extLst>
                    <a:ext uri="{9D8B030D-6E8A-4147-A177-3AD203B41FA5}">
                      <a16:colId xmlns:a16="http://schemas.microsoft.com/office/drawing/2014/main" val="2035396093"/>
                    </a:ext>
                  </a:extLst>
                </a:gridCol>
              </a:tblGrid>
              <a:tr h="33285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Đỏ (R)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Lục</a:t>
                      </a:r>
                      <a:r>
                        <a:rPr lang="en-US" sz="1600" dirty="0">
                          <a:effectLst/>
                        </a:rPr>
                        <a:t> (G)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Lam (B)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Kết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quả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3062734243"/>
                  </a:ext>
                </a:extLst>
              </a:tr>
              <a:tr h="3712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0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Đen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890424556"/>
                  </a:ext>
                </a:extLst>
              </a:tr>
              <a:tr h="3712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0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Lam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2707147682"/>
                  </a:ext>
                </a:extLst>
              </a:tr>
              <a:tr h="3712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0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Lục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869088103"/>
                  </a:ext>
                </a:extLst>
              </a:tr>
              <a:tr h="3712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0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Lục lam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2979395644"/>
                  </a:ext>
                </a:extLst>
              </a:tr>
              <a:tr h="3712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</a:rPr>
                        <a:t>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Đỏ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1688876928"/>
                  </a:ext>
                </a:extLst>
              </a:tr>
              <a:tr h="3712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Đỏ tươi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434119465"/>
                  </a:ext>
                </a:extLst>
              </a:tr>
              <a:tr h="3712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Vàng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468174399"/>
                  </a:ext>
                </a:extLst>
              </a:tr>
              <a:tr h="3712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Trắng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3899251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99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7779" y="357349"/>
            <a:ext cx="5087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 err="1"/>
              <a:t>Cổng</a:t>
            </a:r>
            <a:r>
              <a:rPr lang="en-US" sz="3600" dirty="0"/>
              <a:t> VGA </a:t>
            </a:r>
            <a:r>
              <a:rPr lang="en-US" sz="3600" dirty="0" err="1"/>
              <a:t>của</a:t>
            </a:r>
            <a:r>
              <a:rPr lang="en-US" sz="3600" dirty="0"/>
              <a:t> board S3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70B1E-F33F-4449-B84D-6D320B1E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365" y="1587659"/>
            <a:ext cx="3540098" cy="35341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D02CD9-A8C1-410C-AEB2-E87678795418}"/>
              </a:ext>
            </a:extLst>
          </p:cNvPr>
          <p:cNvGraphicFramePr>
            <a:graphicFrameLocks noGrp="1"/>
          </p:cNvGraphicFramePr>
          <p:nvPr/>
        </p:nvGraphicFramePr>
        <p:xfrm>
          <a:off x="681570" y="1699104"/>
          <a:ext cx="4573495" cy="3459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201">
                  <a:extLst>
                    <a:ext uri="{9D8B030D-6E8A-4147-A177-3AD203B41FA5}">
                      <a16:colId xmlns:a16="http://schemas.microsoft.com/office/drawing/2014/main" val="2712234835"/>
                    </a:ext>
                  </a:extLst>
                </a:gridCol>
                <a:gridCol w="1144305">
                  <a:extLst>
                    <a:ext uri="{9D8B030D-6E8A-4147-A177-3AD203B41FA5}">
                      <a16:colId xmlns:a16="http://schemas.microsoft.com/office/drawing/2014/main" val="2375867425"/>
                    </a:ext>
                  </a:extLst>
                </a:gridCol>
                <a:gridCol w="1144305">
                  <a:extLst>
                    <a:ext uri="{9D8B030D-6E8A-4147-A177-3AD203B41FA5}">
                      <a16:colId xmlns:a16="http://schemas.microsoft.com/office/drawing/2014/main" val="3385515952"/>
                    </a:ext>
                  </a:extLst>
                </a:gridCol>
                <a:gridCol w="1143684">
                  <a:extLst>
                    <a:ext uri="{9D8B030D-6E8A-4147-A177-3AD203B41FA5}">
                      <a16:colId xmlns:a16="http://schemas.microsoft.com/office/drawing/2014/main" val="2035396093"/>
                    </a:ext>
                  </a:extLst>
                </a:gridCol>
              </a:tblGrid>
              <a:tr h="3487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Đỏ (R)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Lục</a:t>
                      </a:r>
                      <a:r>
                        <a:rPr lang="en-US" sz="1600" dirty="0">
                          <a:effectLst/>
                        </a:rPr>
                        <a:t> (G)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Lam (B)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Kết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quả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3062734243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0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Đen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890424556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0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Lam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2707147682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0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Lục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869088103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</a:rPr>
                        <a:t>0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Lục lam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2979395644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</a:rPr>
                        <a:t>1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Đỏ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1688876928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Đỏ tươi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434119465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Vàng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468174399"/>
                  </a:ext>
                </a:extLst>
              </a:tr>
              <a:tr h="3888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Trắng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868" marR="61868" marT="0" marB="0"/>
                </a:tc>
                <a:extLst>
                  <a:ext uri="{0D108BD9-81ED-4DB2-BD59-A6C34878D82A}">
                    <a16:rowId xmlns:a16="http://schemas.microsoft.com/office/drawing/2014/main" val="3899251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74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1740</Words>
  <Application>Microsoft Office PowerPoint</Application>
  <PresentationFormat>Widescreen</PresentationFormat>
  <Paragraphs>276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Adobe Garamond Pro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VGA CONTROLLER GRAPHIC</dc:title>
  <dc:creator>Cường Huỳnh</dc:creator>
  <cp:lastModifiedBy>Danh Phan</cp:lastModifiedBy>
  <cp:revision>117</cp:revision>
  <dcterms:created xsi:type="dcterms:W3CDTF">2021-05-31T01:09:17Z</dcterms:created>
  <dcterms:modified xsi:type="dcterms:W3CDTF">2021-08-06T10:48:11Z</dcterms:modified>
</cp:coreProperties>
</file>